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3"/>
  </p:sldMasterIdLst>
  <p:notesMasterIdLst>
    <p:notesMasterId r:id="rId27"/>
  </p:notesMasterIdLst>
  <p:handoutMasterIdLst>
    <p:handoutMasterId r:id="rId28"/>
  </p:handoutMasterIdLst>
  <p:sldIdLst>
    <p:sldId id="265" r:id="rId4"/>
    <p:sldId id="270" r:id="rId5"/>
    <p:sldId id="291" r:id="rId6"/>
    <p:sldId id="266" r:id="rId7"/>
    <p:sldId id="276" r:id="rId8"/>
    <p:sldId id="271" r:id="rId9"/>
    <p:sldId id="292" r:id="rId10"/>
    <p:sldId id="277" r:id="rId11"/>
    <p:sldId id="281" r:id="rId12"/>
    <p:sldId id="279" r:id="rId13"/>
    <p:sldId id="267" r:id="rId14"/>
    <p:sldId id="278" r:id="rId15"/>
    <p:sldId id="280" r:id="rId16"/>
    <p:sldId id="286" r:id="rId17"/>
    <p:sldId id="283" r:id="rId18"/>
    <p:sldId id="285" r:id="rId19"/>
    <p:sldId id="288" r:id="rId20"/>
    <p:sldId id="289" r:id="rId21"/>
    <p:sldId id="290" r:id="rId22"/>
    <p:sldId id="272" r:id="rId23"/>
    <p:sldId id="293" r:id="rId24"/>
    <p:sldId id="294" r:id="rId25"/>
    <p:sldId id="296" r:id="rId26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A2CF82-7D1D-4BB7-A386-D892119857E8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996B27E-511F-4775-8863-300796FCC0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4740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209AB8-02E1-40D4-82F8-763F80826C04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/>
              <a:t>Fare clic per modificare gli stili del testo dello schema</a:t>
            </a:r>
          </a:p>
          <a:p>
            <a:pPr lvl="1"/>
            <a:r>
              <a:rPr lang="it-IT" noProof="0" dirty="0"/>
              <a:t>Secondo livello</a:t>
            </a:r>
          </a:p>
          <a:p>
            <a:pPr lvl="2"/>
            <a:r>
              <a:rPr lang="it-IT" noProof="0" dirty="0"/>
              <a:t>Terzo livello</a:t>
            </a:r>
          </a:p>
          <a:p>
            <a:pPr lvl="3"/>
            <a:r>
              <a:rPr lang="it-IT" noProof="0" dirty="0"/>
              <a:t>Quarto livello</a:t>
            </a:r>
          </a:p>
          <a:p>
            <a:pPr lvl="4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75FE7FE-7E89-470F-9BDF-44EEE17AC0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426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51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10DDDC8-B461-400E-AEDB-1F671FF6F944}" type="slidenum">
              <a:rPr lang="it-IT" altLang="it-IT"/>
              <a:pPr/>
              <a:t>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2E2E015-D3A4-496C-B3CC-94BD00726569}" type="slidenum">
              <a:rPr lang="it-IT" altLang="it-IT"/>
              <a:pPr/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44F2BE5-0BBB-4E89-95F1-361A2E34C8AE}" type="slidenum">
              <a:rPr lang="it-IT" altLang="it-IT"/>
              <a:pPr/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D5CDF06-58DA-4E9E-A9B3-8A7E0C47B44D}" type="slidenum">
              <a:rPr lang="it-IT" altLang="it-IT"/>
              <a:pPr/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62CC68B-4C2F-4CDE-941F-8672527A30B5}" type="slidenum">
              <a:rPr lang="it-IT" altLang="it-IT"/>
              <a:pPr/>
              <a:t>16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EE9A052-8E8F-4875-BA91-078D54C55456}" type="slidenum">
              <a:rPr lang="it-IT" altLang="it-IT"/>
              <a:pPr/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5D2BCE-613F-4EF1-A2E9-BBE1A55140B7}" type="slidenum">
              <a:rPr lang="it-IT" altLang="it-IT"/>
              <a:pPr/>
              <a:t>18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8F3E0B-0F01-49E0-9E47-19473226170D}" type="slidenum">
              <a:rPr lang="it-IT" altLang="it-IT"/>
              <a:pPr/>
              <a:t>19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92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D81C2F3-57E7-477B-A39A-19090C142534}" type="slidenum">
              <a:rPr lang="it-IT" altLang="it-IT"/>
              <a:pPr/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22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EADDCFD-54E2-4257-9FC7-31E46DAB252D}" type="slidenum">
              <a:rPr lang="it-IT" altLang="it-IT"/>
              <a:pPr/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43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CA42876-5C1D-448E-AAC1-644ADCB381AA}" type="slidenum">
              <a:rPr lang="it-IT" altLang="it-IT"/>
              <a:pPr/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E2A92EF-6EDC-4D6B-84F2-18A2CA6EB308}" type="slidenum">
              <a:rPr lang="it-IT" altLang="it-IT"/>
              <a:pPr/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BD73D99-71BC-4973-80F3-6072F4E475F2}" type="slidenum">
              <a:rPr lang="it-IT" altLang="it-IT"/>
              <a:pPr/>
              <a:t>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A6FE2D-81B6-40BD-B586-CC14B9F4E48D}" type="slidenum">
              <a:rPr lang="it-IT" altLang="it-IT"/>
              <a:pPr/>
              <a:t>10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ABABFB-5C19-43D4-9862-540B2D8E6A99}" type="slidenum">
              <a:rPr lang="it-IT" altLang="it-IT"/>
              <a:pPr/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CFFE5A7-6632-4A08-B683-B223931BF840}" type="slidenum">
              <a:rPr lang="it-IT" altLang="it-IT"/>
              <a:pPr/>
              <a:t>12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E0E65E-44D2-4125-A65C-AAF8838F0F9F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91138-12F2-43E9-8E95-5EED0F12C7B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203359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43292A-CED5-400E-9F36-03AC82A7DFE0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6D330-FE72-4439-916B-D0F5448F22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758303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D1E1D-0791-434D-8F4E-ACC8CB4D63F5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B5282-5B19-4FBD-BA61-BF4E5E1EE0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751699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3289A1-8B2D-44FC-B9EF-03E9D1353EBA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517E5-AD41-4B42-A4BD-7691DEE0EC4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19782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F1BA46-1E73-4AE7-8509-70D5E805DB76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C262F-ED30-46CB-8239-AC22CCC3359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147957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2DA033-1C87-4861-A1D7-CAB45C0EE72E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C4050-373B-47A2-B447-316D6925EC3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6081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ECB70-EEF0-4902-8122-B71097D22348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A4F20-D817-4E5B-843B-6E063B385F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66674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lnSpc>
                <a:spcPct val="80000"/>
              </a:lnSpc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6A8F6C-752F-4CD4-9D66-95DB06E4606E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7BB13-9282-4FDD-988D-152388A90E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38642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6B04AB-02E7-4F3B-B7DB-28814879EE3A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999F1-7AA9-4D17-8E71-1D13FBCBF2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394650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404DC7-E030-4580-BDE1-7C8989131C02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C822-C580-49E4-98B7-E9F2938EE7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702561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559E86-F83D-4BB7-8965-9122B121DAD6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D27EA-26E6-4EE8-A663-FE1476AA22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264926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538F7-B228-46D6-B065-68FAE2A6C593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401EB-46D5-4DBB-80FD-158A5E8FEE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683010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595959"/>
                </a:solidFill>
              </a:defRPr>
            </a:lvl1pPr>
          </a:lstStyle>
          <a:p>
            <a:fld id="{03F267D1-947B-4C58-961D-F50C2197A0CB}" type="datetime1">
              <a:rPr lang="it-IT" altLang="it-IT"/>
              <a:pPr/>
              <a:t>10/12/2017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595959"/>
                </a:solidFill>
              </a:defRPr>
            </a:lvl1pPr>
          </a:lstStyle>
          <a:p>
            <a:fld id="{A3122C17-8135-49AD-8544-DCE92685773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vidacare.ezio&amp;hl=en" TargetMode="External"/><Relationship Id="rId5" Type="http://schemas.openxmlformats.org/officeDocument/2006/relationships/hyperlink" Target="https://itunes.apple.com/us/app/ez-io/id580863307?mt=8" TargetMode="External"/><Relationship Id="rId4" Type="http://schemas.openxmlformats.org/officeDocument/2006/relationships/hyperlink" Target="https://www.teleflex.com/usa/product-areas/vascular-access/emergency-trauma-products/intraosseous-access/EZ-IO%20Pocket%20Guide%20ipad%20MC-000280%20Rev%2003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3875" y="2935288"/>
            <a:ext cx="9144000" cy="14382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principali farmaci dell’urgenza pediatrica: istruzioni d’uso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93875" y="4494213"/>
            <a:ext cx="9144000" cy="7096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it-IT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Saper fare </a:t>
            </a:r>
          </a:p>
        </p:txBody>
      </p:sp>
      <p:sp>
        <p:nvSpPr>
          <p:cNvPr id="20" name="Rettangolo 19">
            <a:extLst>
              <a:ext uri="{FF2B5EF4-FFF2-40B4-BE49-F238E27FC236}"/>
            </a:extLst>
          </p:cNvPr>
          <p:cNvSpPr/>
          <p:nvPr/>
        </p:nvSpPr>
        <p:spPr>
          <a:xfrm>
            <a:off x="1793875" y="765175"/>
            <a:ext cx="8874125" cy="8302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it-IT" altLang="it-IT" sz="2400" b="1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it-IT" altLang="it-IT" sz="2400" b="1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SCUOLA DI SPECIALIZZAZIONE IN PEDIATRIA</a:t>
            </a:r>
          </a:p>
        </p:txBody>
      </p:sp>
      <p:sp>
        <p:nvSpPr>
          <p:cNvPr id="21" name="CasellaDiTesto 20">
            <a:extLst>
              <a:ext uri="{FF2B5EF4-FFF2-40B4-BE49-F238E27FC236}"/>
            </a:extLst>
          </p:cNvPr>
          <p:cNvSpPr txBox="1"/>
          <p:nvPr/>
        </p:nvSpPr>
        <p:spPr>
          <a:xfrm>
            <a:off x="7289800" y="5780088"/>
            <a:ext cx="45974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AIF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Dott.ssa Roberta Naddei</a:t>
            </a:r>
          </a:p>
        </p:txBody>
      </p:sp>
      <p:sp>
        <p:nvSpPr>
          <p:cNvPr id="22" name="CasellaDiTesto 21">
            <a:extLst>
              <a:ext uri="{FF2B5EF4-FFF2-40B4-BE49-F238E27FC236}"/>
            </a:extLst>
          </p:cNvPr>
          <p:cNvSpPr txBox="1"/>
          <p:nvPr/>
        </p:nvSpPr>
        <p:spPr>
          <a:xfrm>
            <a:off x="330200" y="5730875"/>
            <a:ext cx="40560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Dott. Vincenzo Tipo</a:t>
            </a:r>
          </a:p>
        </p:txBody>
      </p:sp>
      <p:sp>
        <p:nvSpPr>
          <p:cNvPr id="23" name="Rettangolo 22">
            <a:extLst>
              <a:ext uri="{FF2B5EF4-FFF2-40B4-BE49-F238E27FC236}"/>
            </a:extLst>
          </p:cNvPr>
          <p:cNvSpPr/>
          <p:nvPr/>
        </p:nvSpPr>
        <p:spPr>
          <a:xfrm>
            <a:off x="1878013" y="1727200"/>
            <a:ext cx="8872537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solidFill>
                  <a:srgbClr val="525252"/>
                </a:solidFill>
                <a:latin typeface="Cambria" pitchFamily="18" charset="0"/>
              </a:rPr>
              <a:t>Casi clinici del mercoledì</a:t>
            </a:r>
          </a:p>
          <a:p>
            <a:pPr algn="ctr" eaLnBrk="1" hangingPunct="1"/>
            <a:r>
              <a:rPr lang="it-IT" altLang="it-IT" sz="2000">
                <a:solidFill>
                  <a:srgbClr val="525252"/>
                </a:solidFill>
                <a:latin typeface="Cambria" pitchFamily="18" charset="0"/>
              </a:rPr>
              <a:t>22/11/2017</a:t>
            </a:r>
          </a:p>
        </p:txBody>
      </p:sp>
      <p:pic>
        <p:nvPicPr>
          <p:cNvPr id="24" name="Immagine 2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544" y="91743"/>
            <a:ext cx="5392912" cy="926751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844675"/>
            <a:ext cx="414496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 title="Layout titolo e contenuto con grafico"/>
          <p:cNvSpPr>
            <a:spLocks noGrp="1"/>
          </p:cNvSpPr>
          <p:nvPr>
            <p:ph type="title"/>
          </p:nvPr>
        </p:nvSpPr>
        <p:spPr>
          <a:xfrm>
            <a:off x="211138" y="-73025"/>
            <a:ext cx="9029700" cy="857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ADRENALINA</a:t>
            </a:r>
          </a:p>
        </p:txBody>
      </p:sp>
      <p:sp>
        <p:nvSpPr>
          <p:cNvPr id="19459" name="CasellaDiTesto 12"/>
          <p:cNvSpPr txBox="1">
            <a:spLocks noChangeArrowheads="1"/>
          </p:cNvSpPr>
          <p:nvPr/>
        </p:nvSpPr>
        <p:spPr bwMode="auto">
          <a:xfrm>
            <a:off x="6751638" y="6978650"/>
            <a:ext cx="184150" cy="36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" name="Rettangolo con angoli arrotondati 17">
            <a:extLst>
              <a:ext uri="{FF2B5EF4-FFF2-40B4-BE49-F238E27FC236}"/>
            </a:extLst>
          </p:cNvPr>
          <p:cNvSpPr/>
          <p:nvPr/>
        </p:nvSpPr>
        <p:spPr>
          <a:xfrm>
            <a:off x="6751169" y="107505"/>
            <a:ext cx="3598780" cy="64935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ANAFILASSI</a:t>
            </a:r>
          </a:p>
        </p:txBody>
      </p:sp>
      <p:sp>
        <p:nvSpPr>
          <p:cNvPr id="30" name="Rettangolo con angoli arrotondati 29">
            <a:extLst>
              <a:ext uri="{FF2B5EF4-FFF2-40B4-BE49-F238E27FC236}"/>
            </a:extLst>
          </p:cNvPr>
          <p:cNvSpPr/>
          <p:nvPr/>
        </p:nvSpPr>
        <p:spPr>
          <a:xfrm>
            <a:off x="665163" y="3036888"/>
            <a:ext cx="3784600" cy="355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Fiala 1 mg/1 ml (1:1000)</a:t>
            </a:r>
          </a:p>
        </p:txBody>
      </p:sp>
      <p:sp>
        <p:nvSpPr>
          <p:cNvPr id="32" name="CasellaDiTesto 31">
            <a:extLst>
              <a:ext uri="{FF2B5EF4-FFF2-40B4-BE49-F238E27FC236}"/>
            </a:extLst>
          </p:cNvPr>
          <p:cNvSpPr txBox="1"/>
          <p:nvPr/>
        </p:nvSpPr>
        <p:spPr>
          <a:xfrm>
            <a:off x="981075" y="2490788"/>
            <a:ext cx="3198813" cy="461962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NON VA DILUITA!</a:t>
            </a:r>
          </a:p>
        </p:txBody>
      </p:sp>
      <p:sp>
        <p:nvSpPr>
          <p:cNvPr id="14" name="CasellaDiTesto 13">
            <a:extLst>
              <a:ext uri="{FF2B5EF4-FFF2-40B4-BE49-F238E27FC236}"/>
            </a:extLst>
          </p:cNvPr>
          <p:cNvSpPr txBox="1"/>
          <p:nvPr/>
        </p:nvSpPr>
        <p:spPr>
          <a:xfrm>
            <a:off x="155575" y="658813"/>
            <a:ext cx="4294188" cy="11684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it-IT" altLang="it-IT" sz="2000" b="1">
                <a:solidFill>
                  <a:srgbClr val="525252"/>
                </a:solidFill>
              </a:rPr>
              <a:t>Effetto vasocostrittore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b="1">
                <a:solidFill>
                  <a:srgbClr val="525252"/>
                </a:solidFill>
              </a:rPr>
              <a:t>Effetto broncodilatatore ed effetto antiedemigeno</a:t>
            </a:r>
            <a:endParaRPr lang="it-IT" altLang="it-IT" sz="2000" b="1">
              <a:solidFill>
                <a:srgbClr val="525252"/>
              </a:solidFill>
              <a:sym typeface="Wingdings" pitchFamily="2" charset="2"/>
            </a:endParaRPr>
          </a:p>
        </p:txBody>
      </p:sp>
      <p:sp>
        <p:nvSpPr>
          <p:cNvPr id="19466" name="Rettangolo 14"/>
          <p:cNvSpPr>
            <a:spLocks noChangeArrowheads="1"/>
          </p:cNvSpPr>
          <p:nvPr/>
        </p:nvSpPr>
        <p:spPr bwMode="auto">
          <a:xfrm>
            <a:off x="4664075" y="898525"/>
            <a:ext cx="7210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/>
              <a:t>Va somministrata </a:t>
            </a:r>
            <a:r>
              <a:rPr lang="it-IT" altLang="it-IT" sz="2400" b="1" u="sng">
                <a:solidFill>
                  <a:srgbClr val="FF0000"/>
                </a:solidFill>
              </a:rPr>
              <a:t>IMMEDIATAMENTE</a:t>
            </a:r>
            <a:r>
              <a:rPr lang="it-IT" altLang="it-IT" sz="2400" b="1">
                <a:solidFill>
                  <a:srgbClr val="FF0000"/>
                </a:solidFill>
              </a:rPr>
              <a:t> </a:t>
            </a:r>
            <a:r>
              <a:rPr lang="it-IT" altLang="it-IT" sz="2400" b="1"/>
              <a:t>a tutti i pazienti</a:t>
            </a:r>
          </a:p>
          <a:p>
            <a:pPr algn="ctr" eaLnBrk="1" hangingPunct="1"/>
            <a:r>
              <a:rPr lang="it-IT" altLang="it-IT" sz="2400" b="1" u="sng">
                <a:solidFill>
                  <a:srgbClr val="FF0000"/>
                </a:solidFill>
              </a:rPr>
              <a:t>(PRIMA MISURA TERAPEUTICA) </a:t>
            </a:r>
            <a:endParaRPr lang="it-IT" altLang="it-IT" sz="2400" u="sng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/>
            </a:extLst>
          </p:cNvPr>
          <p:cNvSpPr txBox="1"/>
          <p:nvPr/>
        </p:nvSpPr>
        <p:spPr>
          <a:xfrm>
            <a:off x="184150" y="1822450"/>
            <a:ext cx="4830763" cy="52387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0,01 mg/kg/dose per VIA IM</a:t>
            </a:r>
          </a:p>
        </p:txBody>
      </p:sp>
      <p:sp>
        <p:nvSpPr>
          <p:cNvPr id="17" name="CasellaDiTesto 16">
            <a:extLst>
              <a:ext uri="{FF2B5EF4-FFF2-40B4-BE49-F238E27FC236}"/>
            </a:extLst>
          </p:cNvPr>
          <p:cNvSpPr txBox="1"/>
          <p:nvPr/>
        </p:nvSpPr>
        <p:spPr>
          <a:xfrm>
            <a:off x="963613" y="5092700"/>
            <a:ext cx="3244850" cy="73818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525252"/>
                </a:solidFill>
              </a:rPr>
              <a:t>Cambiare L’AGO!! </a:t>
            </a:r>
          </a:p>
          <a:p>
            <a:pPr algn="ctr" eaLnBrk="1" hangingPunct="1"/>
            <a:r>
              <a:rPr lang="it-IT" altLang="it-IT">
                <a:solidFill>
                  <a:srgbClr val="525252"/>
                </a:solidFill>
              </a:rPr>
              <a:t>(almeno 2,5 cm di lunghezza)</a:t>
            </a:r>
            <a:endParaRPr lang="it-IT" altLang="it-IT" sz="2800">
              <a:solidFill>
                <a:srgbClr val="525252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/>
            </a:extLst>
          </p:cNvPr>
          <p:cNvSpPr txBox="1"/>
          <p:nvPr/>
        </p:nvSpPr>
        <p:spPr>
          <a:xfrm>
            <a:off x="963613" y="4594225"/>
            <a:ext cx="3255962" cy="4619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Siringa da INSULINA!</a:t>
            </a:r>
          </a:p>
        </p:txBody>
      </p:sp>
      <p:sp>
        <p:nvSpPr>
          <p:cNvPr id="20" name="CasellaDiTesto 19">
            <a:extLst>
              <a:ext uri="{FF2B5EF4-FFF2-40B4-BE49-F238E27FC236}"/>
            </a:extLst>
          </p:cNvPr>
          <p:cNvSpPr txBox="1"/>
          <p:nvPr/>
        </p:nvSpPr>
        <p:spPr>
          <a:xfrm>
            <a:off x="246063" y="5940425"/>
            <a:ext cx="4418012" cy="76835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Sede elettiva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VASTO LATERALE DELLA COSCIA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854075" y="3670300"/>
            <a:ext cx="336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3600" b="1" u="sng">
                <a:solidFill>
                  <a:srgbClr val="FF0000"/>
                </a:solidFill>
                <a:sym typeface="Wingdings" pitchFamily="2" charset="2"/>
              </a:rPr>
              <a:t>0,01 ml/kg/dose</a:t>
            </a:r>
          </a:p>
        </p:txBody>
      </p:sp>
      <p:sp>
        <p:nvSpPr>
          <p:cNvPr id="23" name="CasellaDiTesto 22">
            <a:extLst>
              <a:ext uri="{FF2B5EF4-FFF2-40B4-BE49-F238E27FC236}"/>
            </a:extLst>
          </p:cNvPr>
          <p:cNvSpPr txBox="1"/>
          <p:nvPr/>
        </p:nvSpPr>
        <p:spPr>
          <a:xfrm>
            <a:off x="5014913" y="6359525"/>
            <a:ext cx="5511800" cy="461963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525252"/>
                </a:solidFill>
                <a:sym typeface="Wingdings" pitchFamily="2" charset="2"/>
              </a:rPr>
              <a:t>Dose singola massima: 0,5 ml (metà fiala)</a:t>
            </a:r>
            <a:endParaRPr lang="it-IT" altLang="it-IT" sz="2400" u="sng">
              <a:solidFill>
                <a:srgbClr val="FF0000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/>
            </a:extLst>
          </p:cNvPr>
          <p:cNvSpPr txBox="1"/>
          <p:nvPr/>
        </p:nvSpPr>
        <p:spPr>
          <a:xfrm>
            <a:off x="4770438" y="5818188"/>
            <a:ext cx="6943725" cy="461962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525252"/>
                </a:solidFill>
                <a:sym typeface="Wingdings" pitchFamily="2" charset="2"/>
              </a:rPr>
              <a:t>Decubito supino con elevazione degli arti inferiori</a:t>
            </a:r>
            <a:endParaRPr lang="it-IT" altLang="it-IT" sz="2400" u="sng">
              <a:solidFill>
                <a:srgbClr val="FF0000"/>
              </a:solidFill>
            </a:endParaRPr>
          </a:p>
        </p:txBody>
      </p:sp>
      <p:pic>
        <p:nvPicPr>
          <p:cNvPr id="31" name="Picture 4" descr="Immagine correl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2" r="63547" b="-941"/>
          <a:stretch>
            <a:fillRect/>
          </a:stretch>
        </p:blipFill>
        <p:spPr bwMode="auto">
          <a:xfrm>
            <a:off x="9647238" y="1871663"/>
            <a:ext cx="248602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ttangolo 28"/>
          <p:cNvSpPr>
            <a:spLocks noChangeArrowheads="1"/>
          </p:cNvSpPr>
          <p:nvPr/>
        </p:nvSpPr>
        <p:spPr bwMode="auto">
          <a:xfrm>
            <a:off x="5900738" y="3036888"/>
            <a:ext cx="305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</a:rPr>
              <a:t>0,1 ml ogni 10 kg</a:t>
            </a:r>
          </a:p>
        </p:txBody>
      </p:sp>
      <p:sp>
        <p:nvSpPr>
          <p:cNvPr id="25" name="Rettangolo con angoli arrotondati 24">
            <a:extLst>
              <a:ext uri="{FF2B5EF4-FFF2-40B4-BE49-F238E27FC236}"/>
            </a:extLst>
          </p:cNvPr>
          <p:cNvSpPr/>
          <p:nvPr/>
        </p:nvSpPr>
        <p:spPr>
          <a:xfrm>
            <a:off x="5535613" y="4017963"/>
            <a:ext cx="6597650" cy="16144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</a:rPr>
              <a:t>Se dopo 3 somministrazioni di Adrenalina IM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</a:rPr>
              <a:t>persistono IPOTENSIONE o SCARSA PERFUSIONE,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praticare INFUSIONE DI ADRENALINA per via EV/IO</a:t>
            </a:r>
          </a:p>
        </p:txBody>
      </p:sp>
      <p:sp>
        <p:nvSpPr>
          <p:cNvPr id="21" name="Rettangolo con angoli arrotondati 20">
            <a:extLst>
              <a:ext uri="{FF2B5EF4-FFF2-40B4-BE49-F238E27FC236}"/>
            </a:extLst>
          </p:cNvPr>
          <p:cNvSpPr/>
          <p:nvPr/>
        </p:nvSpPr>
        <p:spPr>
          <a:xfrm>
            <a:off x="5730875" y="2952750"/>
            <a:ext cx="6207125" cy="10541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</a:rPr>
              <a:t>Ripetibile dopo 5 minuti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>
                    <a:lumMod val="50000"/>
                  </a:schemeClr>
                </a:solidFill>
              </a:rPr>
              <a:t>se non c’è miglioramento clinico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16" grpId="0" animBg="1"/>
      <p:bldP spid="17" grpId="0" animBg="1"/>
      <p:bldP spid="19" grpId="0" animBg="1"/>
      <p:bldP spid="20" grpId="0" animBg="1"/>
      <p:bldP spid="5" grpId="0"/>
      <p:bldP spid="23" grpId="0"/>
      <p:bldP spid="22" grpId="0"/>
      <p:bldP spid="29" grpId="0"/>
      <p:bldP spid="25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>
            <a:grpSpLocks/>
          </p:cNvGrpSpPr>
          <p:nvPr/>
        </p:nvGrpSpPr>
        <p:grpSpPr bwMode="auto">
          <a:xfrm>
            <a:off x="6734175" y="3144838"/>
            <a:ext cx="5240338" cy="3589337"/>
            <a:chOff x="6554549" y="3109743"/>
            <a:chExt cx="5240307" cy="3589200"/>
          </a:xfrm>
        </p:grpSpPr>
        <p:pic>
          <p:nvPicPr>
            <p:cNvPr id="21528" name="Immagin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549" y="3109743"/>
              <a:ext cx="5240307" cy="35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9" name="Immagin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3430" y="6095080"/>
              <a:ext cx="471426" cy="52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 title="Layout titolo e contenuto con grafico"/>
          <p:cNvSpPr>
            <a:spLocks noGrp="1"/>
          </p:cNvSpPr>
          <p:nvPr>
            <p:ph type="title"/>
          </p:nvPr>
        </p:nvSpPr>
        <p:spPr>
          <a:xfrm>
            <a:off x="217488" y="-96838"/>
            <a:ext cx="9029700" cy="10906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ADRENALINA</a:t>
            </a:r>
          </a:p>
        </p:txBody>
      </p:sp>
      <p:sp>
        <p:nvSpPr>
          <p:cNvPr id="21507" name="CasellaDiTesto 12"/>
          <p:cNvSpPr txBox="1">
            <a:spLocks noChangeArrowheads="1"/>
          </p:cNvSpPr>
          <p:nvPr/>
        </p:nvSpPr>
        <p:spPr bwMode="auto">
          <a:xfrm>
            <a:off x="6751638" y="6978650"/>
            <a:ext cx="184150" cy="36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" name="Rettangolo con angoli arrotondati 17">
            <a:extLst>
              <a:ext uri="{FF2B5EF4-FFF2-40B4-BE49-F238E27FC236}"/>
            </a:extLst>
          </p:cNvPr>
          <p:cNvSpPr/>
          <p:nvPr/>
        </p:nvSpPr>
        <p:spPr>
          <a:xfrm>
            <a:off x="4731855" y="123849"/>
            <a:ext cx="5764695" cy="64935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ARRESTO CARDIORESPIRATORIO</a:t>
            </a:r>
          </a:p>
        </p:txBody>
      </p:sp>
      <p:sp>
        <p:nvSpPr>
          <p:cNvPr id="19" name="CasellaDiTesto 18">
            <a:extLst>
              <a:ext uri="{FF2B5EF4-FFF2-40B4-BE49-F238E27FC236}"/>
            </a:extLst>
          </p:cNvPr>
          <p:cNvSpPr txBox="1"/>
          <p:nvPr/>
        </p:nvSpPr>
        <p:spPr>
          <a:xfrm>
            <a:off x="685800" y="790575"/>
            <a:ext cx="10896600" cy="116998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Effetto inotropo, cronotropo, batmotropo e dromotropo positivo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Vasocostrizione periferica alfa-adrenergica 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aumento pressione diastolica  migliora perfusione coronarica  potenzia RCP</a:t>
            </a:r>
          </a:p>
        </p:txBody>
      </p:sp>
      <p:sp>
        <p:nvSpPr>
          <p:cNvPr id="21" name="Rettangolo con angoli arrotondati 20">
            <a:extLst>
              <a:ext uri="{FF2B5EF4-FFF2-40B4-BE49-F238E27FC236}"/>
            </a:extLst>
          </p:cNvPr>
          <p:cNvSpPr/>
          <p:nvPr/>
        </p:nvSpPr>
        <p:spPr>
          <a:xfrm>
            <a:off x="622300" y="2062163"/>
            <a:ext cx="3143250" cy="6445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Ritmi Non </a:t>
            </a:r>
            <a:r>
              <a:rPr lang="it-IT" sz="2400" b="1" dirty="0" err="1">
                <a:solidFill>
                  <a:srgbClr val="FF0000"/>
                </a:solidFill>
              </a:rPr>
              <a:t>Defibrillabili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217488" y="3109913"/>
            <a:ext cx="5427662" cy="3589337"/>
            <a:chOff x="218125" y="3109744"/>
            <a:chExt cx="5426651" cy="3589237"/>
          </a:xfrm>
        </p:grpSpPr>
        <p:pic>
          <p:nvPicPr>
            <p:cNvPr id="21526" name="Immagin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25" y="3109744"/>
              <a:ext cx="5426651" cy="358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Immagin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350" y="6067757"/>
              <a:ext cx="471426" cy="520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ttangolo 28"/>
          <p:cNvSpPr>
            <a:spLocks noChangeArrowheads="1"/>
          </p:cNvSpPr>
          <p:nvPr/>
        </p:nvSpPr>
        <p:spPr bwMode="auto">
          <a:xfrm rot="-1358537">
            <a:off x="3040063" y="4935538"/>
            <a:ext cx="2278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2400" b="1">
                <a:solidFill>
                  <a:srgbClr val="FF0000"/>
                </a:solidFill>
              </a:rPr>
              <a:t>PRIMA DOSE</a:t>
            </a:r>
          </a:p>
          <a:p>
            <a:pPr eaLnBrk="1" hangingPunct="1"/>
            <a:r>
              <a:rPr lang="it-IT" altLang="it-IT" sz="2400" b="1">
                <a:solidFill>
                  <a:srgbClr val="FF0000"/>
                </a:solidFill>
              </a:rPr>
              <a:t>ASAP…AS SOON AS POSSIBLE!!!</a:t>
            </a:r>
            <a:endParaRPr lang="it-IT" altLang="it-IT" sz="2400">
              <a:solidFill>
                <a:srgbClr val="FF0000"/>
              </a:solidFill>
            </a:endParaRPr>
          </a:p>
        </p:txBody>
      </p:sp>
      <p:sp>
        <p:nvSpPr>
          <p:cNvPr id="31" name="Rettangolo 30">
            <a:extLst>
              <a:ext uri="{FF2B5EF4-FFF2-40B4-BE49-F238E27FC236}"/>
            </a:extLst>
          </p:cNvPr>
          <p:cNvSpPr/>
          <p:nvPr/>
        </p:nvSpPr>
        <p:spPr>
          <a:xfrm>
            <a:off x="4857750" y="2112963"/>
            <a:ext cx="2714625" cy="8318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FF0000"/>
                </a:solidFill>
              </a:rPr>
              <a:t>Quindi…OGNI 3’-5’ </a:t>
            </a:r>
            <a:r>
              <a:rPr lang="it-IT" altLang="it-IT" sz="2400" b="1">
                <a:solidFill>
                  <a:srgbClr val="525252"/>
                </a:solidFill>
              </a:rPr>
              <a:t>(emivita 2 minuti!)</a:t>
            </a:r>
            <a:endParaRPr lang="it-IT" altLang="it-IT" sz="2400">
              <a:solidFill>
                <a:srgbClr val="525252"/>
              </a:solidFill>
            </a:endParaRPr>
          </a:p>
        </p:txBody>
      </p:sp>
      <p:cxnSp>
        <p:nvCxnSpPr>
          <p:cNvPr id="33" name="Connettore 2 32">
            <a:extLst>
              <a:ext uri="{FF2B5EF4-FFF2-40B4-BE49-F238E27FC236}"/>
            </a:extLst>
          </p:cNvPr>
          <p:cNvCxnSpPr/>
          <p:nvPr/>
        </p:nvCxnSpPr>
        <p:spPr>
          <a:xfrm>
            <a:off x="3891170" y="2395537"/>
            <a:ext cx="840685" cy="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/>
            </a:extLst>
          </p:cNvPr>
          <p:cNvCxnSpPr/>
          <p:nvPr/>
        </p:nvCxnSpPr>
        <p:spPr>
          <a:xfrm flipH="1">
            <a:off x="7447722" y="2401887"/>
            <a:ext cx="819480" cy="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ttangolo con angoli arrotondati 21">
            <a:extLst>
              <a:ext uri="{FF2B5EF4-FFF2-40B4-BE49-F238E27FC236}"/>
            </a:extLst>
          </p:cNvPr>
          <p:cNvSpPr/>
          <p:nvPr/>
        </p:nvSpPr>
        <p:spPr>
          <a:xfrm>
            <a:off x="8666163" y="2112963"/>
            <a:ext cx="2613025" cy="6461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Ritmi </a:t>
            </a:r>
            <a:r>
              <a:rPr lang="it-IT" sz="2400" b="1" dirty="0" err="1">
                <a:solidFill>
                  <a:srgbClr val="FF0000"/>
                </a:solidFill>
              </a:rPr>
              <a:t>Defibrillabili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7" name="Rettangolo 36"/>
          <p:cNvSpPr>
            <a:spLocks noChangeArrowheads="1"/>
          </p:cNvSpPr>
          <p:nvPr/>
        </p:nvSpPr>
        <p:spPr bwMode="auto">
          <a:xfrm rot="-1358537">
            <a:off x="9953625" y="5180013"/>
            <a:ext cx="1946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2000" b="1">
                <a:solidFill>
                  <a:srgbClr val="FF0000"/>
                </a:solidFill>
              </a:rPr>
              <a:t>PRIMA DOSE DOPO LA TERZA SCARICA</a:t>
            </a:r>
            <a:endParaRPr lang="it-IT" altLang="it-IT" sz="2000">
              <a:solidFill>
                <a:srgbClr val="FF0000"/>
              </a:solidFill>
            </a:endParaRPr>
          </a:p>
        </p:txBody>
      </p:sp>
      <p:sp>
        <p:nvSpPr>
          <p:cNvPr id="5" name="Rettangolo con angoli arrotondati 4">
            <a:extLst>
              <a:ext uri="{FF2B5EF4-FFF2-40B4-BE49-F238E27FC236}"/>
            </a:extLst>
          </p:cNvPr>
          <p:cNvSpPr/>
          <p:nvPr/>
        </p:nvSpPr>
        <p:spPr>
          <a:xfrm>
            <a:off x="928048" y="4203510"/>
            <a:ext cx="1105468" cy="818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9" name="Rettangolo con angoli arrotondati 38">
            <a:extLst>
              <a:ext uri="{FF2B5EF4-FFF2-40B4-BE49-F238E27FC236}"/>
            </a:extLst>
          </p:cNvPr>
          <p:cNvSpPr/>
          <p:nvPr/>
        </p:nvSpPr>
        <p:spPr>
          <a:xfrm>
            <a:off x="8009129" y="4776716"/>
            <a:ext cx="1012041" cy="6550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  <p:bldP spid="31" grpId="0"/>
      <p:bldP spid="22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>
            <a:extLst>
              <a:ext uri="{FF2B5EF4-FFF2-40B4-BE49-F238E27FC236}"/>
            </a:extLst>
          </p:cNvPr>
          <p:cNvSpPr txBox="1"/>
          <p:nvPr/>
        </p:nvSpPr>
        <p:spPr>
          <a:xfrm>
            <a:off x="4230688" y="6459538"/>
            <a:ext cx="6292850" cy="4619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525252"/>
                </a:solidFill>
                <a:sym typeface="Wingdings" pitchFamily="2" charset="2"/>
              </a:rPr>
              <a:t>Dose singola massima: 10 ml (1 fiala)</a:t>
            </a:r>
            <a:endParaRPr lang="it-IT" altLang="it-IT" sz="2400" u="sng">
              <a:solidFill>
                <a:srgbClr val="FF0000"/>
              </a:solidFill>
            </a:endParaRPr>
          </a:p>
        </p:txBody>
      </p:sp>
      <p:sp>
        <p:nvSpPr>
          <p:cNvPr id="2" name="Titolo 1" title="Layout titolo e contenuto con grafico"/>
          <p:cNvSpPr>
            <a:spLocks noGrp="1"/>
          </p:cNvSpPr>
          <p:nvPr>
            <p:ph type="title"/>
          </p:nvPr>
        </p:nvSpPr>
        <p:spPr>
          <a:xfrm>
            <a:off x="269875" y="-212725"/>
            <a:ext cx="9029700" cy="10906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ADRENALINA</a:t>
            </a:r>
          </a:p>
        </p:txBody>
      </p:sp>
      <p:sp>
        <p:nvSpPr>
          <p:cNvPr id="23555" name="CasellaDiTesto 12"/>
          <p:cNvSpPr txBox="1">
            <a:spLocks noChangeArrowheads="1"/>
          </p:cNvSpPr>
          <p:nvPr/>
        </p:nvSpPr>
        <p:spPr bwMode="auto">
          <a:xfrm>
            <a:off x="6751638" y="6978650"/>
            <a:ext cx="184150" cy="36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" name="Rettangolo con angoli arrotondati 17">
            <a:extLst>
              <a:ext uri="{FF2B5EF4-FFF2-40B4-BE49-F238E27FC236}"/>
            </a:extLst>
          </p:cNvPr>
          <p:cNvSpPr/>
          <p:nvPr/>
        </p:nvSpPr>
        <p:spPr>
          <a:xfrm>
            <a:off x="5440846" y="102343"/>
            <a:ext cx="5764695" cy="47098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ARRESTO CARDIORESPIRATORIO</a:t>
            </a:r>
          </a:p>
        </p:txBody>
      </p:sp>
      <p:sp>
        <p:nvSpPr>
          <p:cNvPr id="20" name="Rettangolo con angoli arrotondati 19">
            <a:extLst>
              <a:ext uri="{FF2B5EF4-FFF2-40B4-BE49-F238E27FC236}"/>
            </a:extLst>
          </p:cNvPr>
          <p:cNvSpPr/>
          <p:nvPr/>
        </p:nvSpPr>
        <p:spPr>
          <a:xfrm>
            <a:off x="5113683" y="553819"/>
            <a:ext cx="3021496" cy="3552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Ritmi </a:t>
            </a:r>
            <a:r>
              <a:rPr lang="it-IT" sz="2400" b="1" dirty="0" err="1">
                <a:solidFill>
                  <a:srgbClr val="FF0000"/>
                </a:solidFill>
              </a:rPr>
              <a:t>Defibrillabili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/>
            </a:extLst>
          </p:cNvPr>
          <p:cNvSpPr/>
          <p:nvPr/>
        </p:nvSpPr>
        <p:spPr>
          <a:xfrm>
            <a:off x="8511208" y="561490"/>
            <a:ext cx="3188804" cy="3552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Ritmi Non </a:t>
            </a:r>
            <a:r>
              <a:rPr lang="it-IT" sz="2400" b="1" dirty="0" err="1">
                <a:solidFill>
                  <a:srgbClr val="FF0000"/>
                </a:solidFill>
              </a:rPr>
              <a:t>Defibrillabili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/>
            </a:extLst>
          </p:cNvPr>
          <p:cNvSpPr txBox="1"/>
          <p:nvPr/>
        </p:nvSpPr>
        <p:spPr>
          <a:xfrm>
            <a:off x="190500" y="644525"/>
            <a:ext cx="3984625" cy="95408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Bolo EV/IO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0,01 mg/kg/dose</a:t>
            </a:r>
          </a:p>
        </p:txBody>
      </p:sp>
      <p:sp>
        <p:nvSpPr>
          <p:cNvPr id="22" name="CasellaDiTesto 21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1998663"/>
            <a:ext cx="3989388" cy="120015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Prendi 1 fiala e portala a 10 ml, aggiungendo 9 ml di soluzione fisiologica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250825" y="5734050"/>
            <a:ext cx="4008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3200" b="1" u="sng">
                <a:solidFill>
                  <a:srgbClr val="FF0000"/>
                </a:solidFill>
                <a:sym typeface="Wingdings" pitchFamily="2" charset="2"/>
              </a:rPr>
              <a:t>0,1 ml/kg/dose</a:t>
            </a:r>
          </a:p>
          <a:p>
            <a:pPr algn="ctr" eaLnBrk="1" hangingPunct="1"/>
            <a:r>
              <a:rPr lang="it-IT" altLang="it-IT" sz="3200" b="1" u="sng">
                <a:solidFill>
                  <a:srgbClr val="FF0000"/>
                </a:solidFill>
                <a:sym typeface="Wingdings" pitchFamily="2" charset="2"/>
              </a:rPr>
              <a:t>sol. 1:10000</a:t>
            </a:r>
          </a:p>
        </p:txBody>
      </p:sp>
      <p:sp>
        <p:nvSpPr>
          <p:cNvPr id="30" name="Rettangolo con angoli arrotondati 29">
            <a:extLst>
              <a:ext uri="{FF2B5EF4-FFF2-40B4-BE49-F238E27FC236}"/>
            </a:extLst>
          </p:cNvPr>
          <p:cNvSpPr/>
          <p:nvPr/>
        </p:nvSpPr>
        <p:spPr>
          <a:xfrm>
            <a:off x="388938" y="1677988"/>
            <a:ext cx="3786187" cy="3206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rgbClr val="FF0000"/>
                </a:solidFill>
              </a:rPr>
              <a:t>Fiala 1 mg/1 ml (1:1000)</a:t>
            </a:r>
          </a:p>
        </p:txBody>
      </p:sp>
      <p:sp>
        <p:nvSpPr>
          <p:cNvPr id="32" name="CasellaDiTesto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4533900"/>
            <a:ext cx="4008438" cy="120015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 mg/10 ml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0,1 mg/1 ml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0,01 mg/0,1 ml</a:t>
            </a:r>
          </a:p>
        </p:txBody>
      </p:sp>
      <p:sp>
        <p:nvSpPr>
          <p:cNvPr id="34" name="Rettangolo con angoli arrotondati 33">
            <a:extLst>
              <a:ext uri="{FF2B5EF4-FFF2-40B4-BE49-F238E27FC236}"/>
            </a:extLst>
          </p:cNvPr>
          <p:cNvSpPr/>
          <p:nvPr/>
        </p:nvSpPr>
        <p:spPr>
          <a:xfrm>
            <a:off x="762000" y="3651250"/>
            <a:ext cx="3033713" cy="355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Diluizione 1:10000</a:t>
            </a:r>
          </a:p>
        </p:txBody>
      </p:sp>
      <p:cxnSp>
        <p:nvCxnSpPr>
          <p:cNvPr id="7" name="Connettore 2 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225877" y="4082068"/>
            <a:ext cx="2" cy="5382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210892" y="3103444"/>
            <a:ext cx="1070" cy="47288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Picture 2" descr="Risultati immagini per adrenalina 1:1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1" r="57452" b="1048"/>
          <a:stretch>
            <a:fillRect/>
          </a:stretch>
        </p:blipFill>
        <p:spPr bwMode="auto">
          <a:xfrm>
            <a:off x="5113338" y="1751013"/>
            <a:ext cx="334645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Immagin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 r="13771" b="88570"/>
          <a:stretch>
            <a:fillRect/>
          </a:stretch>
        </p:blipFill>
        <p:spPr bwMode="auto">
          <a:xfrm>
            <a:off x="5440363" y="1050925"/>
            <a:ext cx="583088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61" t="15445" r="5884"/>
          <a:stretch>
            <a:fillRect/>
          </a:stretch>
        </p:blipFill>
        <p:spPr bwMode="auto">
          <a:xfrm>
            <a:off x="8721725" y="1798638"/>
            <a:ext cx="3292475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8885238" y="3829050"/>
            <a:ext cx="2965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FF0000"/>
                </a:solidFill>
              </a:rPr>
              <a:t>1 ml copre 10 kg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22" grpId="0" animBg="1"/>
      <p:bldP spid="24" grpId="0" animBg="1"/>
      <p:bldP spid="30" grpId="0" animBg="1"/>
      <p:bldP spid="32" grpId="0" animBg="1"/>
      <p:bldP spid="34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title="Layout titolo e contenuto con grafico"/>
          <p:cNvSpPr>
            <a:spLocks noGrp="1"/>
          </p:cNvSpPr>
          <p:nvPr>
            <p:ph type="title"/>
          </p:nvPr>
        </p:nvSpPr>
        <p:spPr>
          <a:xfrm>
            <a:off x="42863" y="15875"/>
            <a:ext cx="7078662" cy="954088"/>
          </a:xfrm>
        </p:spPr>
        <p:txBody>
          <a:bodyPr>
            <a:noAutofit/>
          </a:bodyPr>
          <a:lstStyle/>
          <a:p>
            <a:r>
              <a:rPr lang="it-IT" altLang="it-IT" sz="3200" smtClean="0"/>
              <a:t>INOTROPI/VASOPRESSORI </a:t>
            </a:r>
            <a:r>
              <a:rPr lang="it-IT" altLang="it-IT" sz="2800" smtClean="0"/>
              <a:t>(Adrenalina, Noradrenalina, Dopamina, Dobutamina)</a:t>
            </a:r>
            <a:endParaRPr lang="it-IT" altLang="it-IT" sz="3200" smtClean="0"/>
          </a:p>
        </p:txBody>
      </p:sp>
      <p:sp>
        <p:nvSpPr>
          <p:cNvPr id="25602" name="CasellaDiTesto 12"/>
          <p:cNvSpPr txBox="1">
            <a:spLocks noChangeArrowheads="1"/>
          </p:cNvSpPr>
          <p:nvPr/>
        </p:nvSpPr>
        <p:spPr bwMode="auto">
          <a:xfrm>
            <a:off x="6751638" y="6978650"/>
            <a:ext cx="184150" cy="36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" name="Rettangolo con angoli arrotondati 17">
            <a:extLst>
              <a:ext uri="{FF2B5EF4-FFF2-40B4-BE49-F238E27FC236}"/>
            </a:extLst>
          </p:cNvPr>
          <p:cNvSpPr/>
          <p:nvPr/>
        </p:nvSpPr>
        <p:spPr>
          <a:xfrm>
            <a:off x="7110484" y="120453"/>
            <a:ext cx="4443753" cy="77864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REFRATTARIO ai FLUIDI</a:t>
            </a:r>
          </a:p>
        </p:txBody>
      </p:sp>
      <p:sp>
        <p:nvSpPr>
          <p:cNvPr id="15" name="Rettangolo 14">
            <a:extLst>
              <a:ext uri="{FF2B5EF4-FFF2-40B4-BE49-F238E27FC236}"/>
            </a:extLst>
          </p:cNvPr>
          <p:cNvSpPr/>
          <p:nvPr/>
        </p:nvSpPr>
        <p:spPr>
          <a:xfrm>
            <a:off x="5949950" y="898525"/>
            <a:ext cx="5924550" cy="4619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 sz="2400" u="sng">
              <a:solidFill>
                <a:srgbClr val="525252"/>
              </a:solidFill>
            </a:endParaRP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42863" y="1144588"/>
            <a:ext cx="6454775" cy="16303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2000"/>
              <a:t>Preferibilmente, </a:t>
            </a:r>
            <a:r>
              <a:rPr lang="it-IT" altLang="it-IT" sz="2000" b="1">
                <a:solidFill>
                  <a:srgbClr val="FF0000"/>
                </a:solidFill>
              </a:rPr>
              <a:t>accesso vascolare centrale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2000" b="1">
                <a:solidFill>
                  <a:srgbClr val="FF0000"/>
                </a:solidFill>
              </a:rPr>
              <a:t>Infusioni lente</a:t>
            </a:r>
            <a:r>
              <a:rPr lang="it-IT" altLang="it-IT" sz="2000"/>
              <a:t>, </a:t>
            </a:r>
            <a:r>
              <a:rPr lang="it-IT" altLang="it-IT" sz="2000" b="1" u="sng">
                <a:solidFill>
                  <a:srgbClr val="FF0000"/>
                </a:solidFill>
              </a:rPr>
              <a:t>titolando le dosi</a:t>
            </a:r>
            <a:r>
              <a:rPr lang="it-IT" altLang="it-IT" sz="2000"/>
              <a:t>, fino a raggiungere valori pressori accettabili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2000"/>
              <a:t>Ambiente appropriato (terapia intensiva) e </a:t>
            </a:r>
            <a:r>
              <a:rPr lang="it-IT" altLang="it-IT" sz="2000" b="1">
                <a:solidFill>
                  <a:srgbClr val="FF0000"/>
                </a:solidFill>
              </a:rPr>
              <a:t>personale</a:t>
            </a:r>
            <a:r>
              <a:rPr lang="it-IT" altLang="it-IT" sz="2000">
                <a:solidFill>
                  <a:srgbClr val="FF0000"/>
                </a:solidFill>
              </a:rPr>
              <a:t> </a:t>
            </a:r>
            <a:r>
              <a:rPr lang="it-IT" altLang="it-IT" sz="2000" b="1">
                <a:solidFill>
                  <a:srgbClr val="FF0000"/>
                </a:solidFill>
              </a:rPr>
              <a:t>esperto</a:t>
            </a:r>
          </a:p>
        </p:txBody>
      </p:sp>
      <p:sp>
        <p:nvSpPr>
          <p:cNvPr id="31" name="CasellaDiTesto 30">
            <a:extLst>
              <a:ext uri="{FF2B5EF4-FFF2-40B4-BE49-F238E27FC236}"/>
            </a:extLst>
          </p:cNvPr>
          <p:cNvSpPr txBox="1"/>
          <p:nvPr/>
        </p:nvSpPr>
        <p:spPr>
          <a:xfrm>
            <a:off x="109538" y="5294313"/>
            <a:ext cx="6454775" cy="147796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 anchorCtr="1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«SHOCK FREDDO» </a:t>
            </a:r>
            <a:r>
              <a:rPr lang="it-IT" altLang="it-IT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it-IT" altLang="it-IT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ADRENALINA </a:t>
            </a:r>
            <a:r>
              <a:rPr lang="it-IT" altLang="it-IT">
                <a:sym typeface="Wingdings" pitchFamily="2" charset="2"/>
              </a:rPr>
              <a:t>(0,05-0,3 mcg/kg/min) o </a:t>
            </a:r>
            <a:r>
              <a:rPr lang="it-IT" altLang="it-IT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DOPAMINA a dosaggio intermedio</a:t>
            </a:r>
            <a:r>
              <a:rPr lang="it-IT" altLang="it-IT">
                <a:sym typeface="Wingdings" pitchFamily="2" charset="2"/>
              </a:rPr>
              <a:t> (5-9 mcg/kg/min)</a:t>
            </a:r>
            <a:endParaRPr lang="it-IT" altLang="it-IT">
              <a:solidFill>
                <a:srgbClr val="FF0000"/>
              </a:solidFill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«SHOCK CALDO»</a:t>
            </a:r>
            <a:r>
              <a:rPr lang="it-IT" altLang="it-IT">
                <a:solidFill>
                  <a:srgbClr val="FF0000"/>
                </a:solidFill>
              </a:rPr>
              <a:t> </a:t>
            </a:r>
            <a:r>
              <a:rPr lang="it-IT" altLang="it-IT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it-IT" altLang="it-IT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NORADRENALINA </a:t>
            </a:r>
            <a:r>
              <a:rPr lang="it-IT" altLang="it-IT">
                <a:sym typeface="Wingdings" pitchFamily="2" charset="2"/>
              </a:rPr>
              <a:t>(0,05-0,1 mcg/kg/min) o </a:t>
            </a:r>
            <a:r>
              <a:rPr lang="it-IT" altLang="it-IT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DOPAMINA a dosaggio alto </a:t>
            </a:r>
            <a:r>
              <a:rPr lang="it-IT" altLang="it-IT">
                <a:sym typeface="Wingdings" pitchFamily="2" charset="2"/>
              </a:rPr>
              <a:t>(</a:t>
            </a:r>
            <a:r>
              <a:rPr lang="it-IT" altLang="it-IT" u="sng">
                <a:sym typeface="Wingdings" pitchFamily="2" charset="2"/>
              </a:rPr>
              <a:t>&gt;</a:t>
            </a:r>
            <a:r>
              <a:rPr lang="it-IT" altLang="it-IT">
                <a:sym typeface="Wingdings" pitchFamily="2" charset="2"/>
              </a:rPr>
              <a:t> 10 mcg/kg/min)</a:t>
            </a:r>
            <a:endParaRPr lang="it-IT" altLang="it-IT" b="1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SHOCK CARDIOGENO</a:t>
            </a:r>
            <a:r>
              <a:rPr lang="it-IT" altLang="it-IT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it-IT" altLang="it-IT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DOBUTAMINA </a:t>
            </a:r>
            <a:r>
              <a:rPr lang="it-IT" altLang="it-IT">
                <a:sym typeface="Wingdings" pitchFamily="2" charset="2"/>
              </a:rPr>
              <a:t>(2-20 mcg/kg/min)</a:t>
            </a:r>
            <a:endParaRPr lang="it-IT" altLang="it-IT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" name="CasellaDiTesto 36">
            <a:extLst>
              <a:ext uri="{FF2B5EF4-FFF2-40B4-BE49-F238E27FC236}"/>
            </a:extLst>
          </p:cNvPr>
          <p:cNvSpPr txBox="1"/>
          <p:nvPr/>
        </p:nvSpPr>
        <p:spPr>
          <a:xfrm>
            <a:off x="6564313" y="6311900"/>
            <a:ext cx="5291137" cy="4619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525252"/>
                </a:solidFill>
                <a:sym typeface="Wingdings" pitchFamily="2" charset="2"/>
              </a:rPr>
              <a:t>Esiste anche «la regola del 6»</a:t>
            </a:r>
            <a:endParaRPr lang="it-IT" altLang="it-IT" sz="2400" u="sng">
              <a:solidFill>
                <a:srgbClr val="FF0000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21"/>
          <a:stretch>
            <a:fillRect/>
          </a:stretch>
        </p:blipFill>
        <p:spPr bwMode="auto">
          <a:xfrm>
            <a:off x="6564313" y="1203325"/>
            <a:ext cx="551973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83" b="40939"/>
          <a:stretch>
            <a:fillRect/>
          </a:stretch>
        </p:blipFill>
        <p:spPr bwMode="auto">
          <a:xfrm>
            <a:off x="6564313" y="2808288"/>
            <a:ext cx="56276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66"/>
          <a:stretch>
            <a:fillRect/>
          </a:stretch>
        </p:blipFill>
        <p:spPr bwMode="auto">
          <a:xfrm>
            <a:off x="6564313" y="4191000"/>
            <a:ext cx="562768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071813"/>
            <a:ext cx="62690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olo 1"/>
          <p:cNvSpPr>
            <a:spLocks noGrp="1"/>
          </p:cNvSpPr>
          <p:nvPr>
            <p:ph type="title"/>
          </p:nvPr>
        </p:nvSpPr>
        <p:spPr>
          <a:xfrm>
            <a:off x="269875" y="138113"/>
            <a:ext cx="9029700" cy="796925"/>
          </a:xfrm>
        </p:spPr>
        <p:txBody>
          <a:bodyPr/>
          <a:lstStyle/>
          <a:p>
            <a:r>
              <a:rPr lang="it-IT" altLang="it-IT" smtClean="0"/>
              <a:t>MIDAZOLAM</a:t>
            </a:r>
          </a:p>
        </p:txBody>
      </p:sp>
      <p:sp>
        <p:nvSpPr>
          <p:cNvPr id="15" name="CasellaDiTesto 14">
            <a:extLst>
              <a:ext uri="{FF2B5EF4-FFF2-40B4-BE49-F238E27FC236}"/>
            </a:extLst>
          </p:cNvPr>
          <p:cNvSpPr txBox="1"/>
          <p:nvPr/>
        </p:nvSpPr>
        <p:spPr>
          <a:xfrm>
            <a:off x="-241300" y="809625"/>
            <a:ext cx="12338050" cy="5461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BENZODIAZEPINA  agonista GABA</a:t>
            </a:r>
            <a:r>
              <a:rPr lang="it-IT" sz="2200" b="1" baseline="-25000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A</a:t>
            </a:r>
            <a:r>
              <a:rPr lang="it-IT" sz="2200" b="1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-</a:t>
            </a:r>
            <a:r>
              <a:rPr lang="it-IT" sz="2200" b="1" dirty="0" err="1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ergico</a:t>
            </a:r>
            <a:r>
              <a:rPr lang="it-IT" sz="2200" b="1" baseline="-25000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it-IT" sz="2200" b="1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potenziamento attività inibente del recettore GABA</a:t>
            </a:r>
            <a:r>
              <a:rPr lang="it-IT" sz="2200" b="1" baseline="-25000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A</a:t>
            </a:r>
          </a:p>
        </p:txBody>
      </p:sp>
      <p:sp>
        <p:nvSpPr>
          <p:cNvPr id="9" name="Ovale 8">
            <a:extLst>
              <a:ext uri="{FF2B5EF4-FFF2-40B4-BE49-F238E27FC236}"/>
            </a:extLst>
          </p:cNvPr>
          <p:cNvSpPr/>
          <p:nvPr/>
        </p:nvSpPr>
        <p:spPr>
          <a:xfrm>
            <a:off x="2062785" y="1383850"/>
            <a:ext cx="3388803" cy="128331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SEDAZIONE PROCEDURALE</a:t>
            </a:r>
          </a:p>
        </p:txBody>
      </p:sp>
      <p:sp>
        <p:nvSpPr>
          <p:cNvPr id="10" name="Ovale 9">
            <a:extLst>
              <a:ext uri="{FF2B5EF4-FFF2-40B4-BE49-F238E27FC236}"/>
            </a:extLst>
          </p:cNvPr>
          <p:cNvSpPr/>
          <p:nvPr/>
        </p:nvSpPr>
        <p:spPr>
          <a:xfrm>
            <a:off x="6096000" y="1426975"/>
            <a:ext cx="3388803" cy="1206278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 CONVULSIVA</a:t>
            </a:r>
          </a:p>
        </p:txBody>
      </p:sp>
      <p:pic>
        <p:nvPicPr>
          <p:cNvPr id="11" name="Immagine 10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3003"/>
            <a:ext cx="1492526" cy="154258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Rettangolo con angoli arrotondati 11">
            <a:extLst>
              <a:ext uri="{FF2B5EF4-FFF2-40B4-BE49-F238E27FC236}"/>
            </a:extLst>
          </p:cNvPr>
          <p:cNvSpPr/>
          <p:nvPr/>
        </p:nvSpPr>
        <p:spPr>
          <a:xfrm>
            <a:off x="509715" y="2440170"/>
            <a:ext cx="4515141" cy="8848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tx1"/>
                </a:solidFill>
              </a:rPr>
              <a:t>IPNOVEL </a:t>
            </a:r>
            <a:r>
              <a:rPr lang="it-IT" sz="2800" b="1" dirty="0" err="1">
                <a:solidFill>
                  <a:schemeClr val="tx1"/>
                </a:solidFill>
              </a:rPr>
              <a:t>Fl</a:t>
            </a:r>
            <a:r>
              <a:rPr lang="it-IT" sz="2800" b="1" dirty="0">
                <a:solidFill>
                  <a:schemeClr val="tx1"/>
                </a:solidFill>
              </a:rPr>
              <a:t> Im </a:t>
            </a:r>
            <a:r>
              <a:rPr lang="it-IT" sz="2800" b="1" dirty="0" err="1">
                <a:solidFill>
                  <a:schemeClr val="tx1"/>
                </a:solidFill>
              </a:rPr>
              <a:t>Ev</a:t>
            </a:r>
            <a:endParaRPr lang="it-IT" sz="28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Fiale: 5 mg/1 ml, 15 mg/ 3 ml</a:t>
            </a:r>
          </a:p>
        </p:txBody>
      </p:sp>
      <p:sp>
        <p:nvSpPr>
          <p:cNvPr id="13" name="Rettangolo con angoli arrotondati 12">
            <a:extLst>
              <a:ext uri="{FF2B5EF4-FFF2-40B4-BE49-F238E27FC236}"/>
            </a:extLst>
          </p:cNvPr>
          <p:cNvSpPr/>
          <p:nvPr/>
        </p:nvSpPr>
        <p:spPr>
          <a:xfrm>
            <a:off x="6577926" y="2440170"/>
            <a:ext cx="5194995" cy="8848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tx1"/>
                </a:solidFill>
              </a:rPr>
              <a:t>BUCCOLAM Sol </a:t>
            </a:r>
            <a:r>
              <a:rPr lang="it-IT" sz="2800" b="1" dirty="0" err="1">
                <a:solidFill>
                  <a:schemeClr val="tx1"/>
                </a:solidFill>
              </a:rPr>
              <a:t>os</a:t>
            </a:r>
            <a:endParaRPr lang="it-IT" sz="28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Siringe </a:t>
            </a:r>
            <a:r>
              <a:rPr lang="it-IT" sz="2400" b="1" dirty="0" err="1">
                <a:solidFill>
                  <a:srgbClr val="FF0000"/>
                </a:solidFill>
              </a:rPr>
              <a:t>pre</a:t>
            </a:r>
            <a:r>
              <a:rPr lang="it-IT" sz="2400" b="1" dirty="0">
                <a:solidFill>
                  <a:srgbClr val="FF0000"/>
                </a:solidFill>
              </a:rPr>
              <a:t>-riempite: 2,5-5-7,5-10 mg</a:t>
            </a:r>
          </a:p>
        </p:txBody>
      </p:sp>
      <p:cxnSp>
        <p:nvCxnSpPr>
          <p:cNvPr id="14" name="Connettore 2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492250" y="3348038"/>
            <a:ext cx="0" cy="4016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ttangolo 15">
            <a:extLst>
              <a:ext uri="{FF2B5EF4-FFF2-40B4-BE49-F238E27FC236}"/>
            </a:extLst>
          </p:cNvPr>
          <p:cNvSpPr/>
          <p:nvPr/>
        </p:nvSpPr>
        <p:spPr>
          <a:xfrm>
            <a:off x="1321578" y="3664844"/>
            <a:ext cx="363423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Non registrato in Italia per uso «Epilessia»!!</a:t>
            </a:r>
          </a:p>
        </p:txBody>
      </p:sp>
      <p:cxnSp>
        <p:nvCxnSpPr>
          <p:cNvPr id="25" name="Connettore 2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647950" y="4619625"/>
            <a:ext cx="0" cy="5318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/>
            </a:extLst>
          </p:cNvPr>
          <p:cNvSpPr/>
          <p:nvPr/>
        </p:nvSpPr>
        <p:spPr>
          <a:xfrm>
            <a:off x="67671" y="5110904"/>
            <a:ext cx="3990227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E’ inserito nella «Lista Farmaci Pediatrici Sistema Nervoso»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Legge 648/96</a:t>
            </a:r>
          </a:p>
        </p:txBody>
      </p:sp>
      <p:sp>
        <p:nvSpPr>
          <p:cNvPr id="31" name="Rettangolo con angoli arrotondati 30">
            <a:extLst>
              <a:ext uri="{FF2B5EF4-FFF2-40B4-BE49-F238E27FC236}"/>
            </a:extLst>
          </p:cNvPr>
          <p:cNvSpPr/>
          <p:nvPr/>
        </p:nvSpPr>
        <p:spPr>
          <a:xfrm>
            <a:off x="8220082" y="3718460"/>
            <a:ext cx="3876379" cy="2926829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it-IT" alt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EMIVITA: </a:t>
            </a:r>
            <a:r>
              <a:rPr lang="it-IT" alt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0-10 aa: 1-1,5 ore; &gt;10 aa: 1,5-2 h.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pH 7,4 molto lipofilo </a:t>
            </a:r>
            <a:r>
              <a:rPr lang="it-IT" altLang="it-IT" sz="2400" b="1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</a:t>
            </a:r>
            <a:r>
              <a:rPr lang="it-IT" altLang="it-IT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attraversa rapidamente BEE e…la mucosa olfattoria!</a:t>
            </a:r>
            <a:endParaRPr lang="it-IT" altLang="it-IT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24" name="Connettore 2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743325" y="5862638"/>
            <a:ext cx="62865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/>
            </a:extLst>
          </p:cNvPr>
          <p:cNvSpPr/>
          <p:nvPr/>
        </p:nvSpPr>
        <p:spPr>
          <a:xfrm>
            <a:off x="3854227" y="4638604"/>
            <a:ext cx="3990227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«Trattamento dello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stato di male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epilettico o delle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crisi subentranti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&gt;1 mese di età» </a:t>
            </a: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4389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>
            <a:off x="150813" y="58738"/>
            <a:ext cx="9029700" cy="795337"/>
          </a:xfrm>
        </p:spPr>
        <p:txBody>
          <a:bodyPr/>
          <a:lstStyle/>
          <a:p>
            <a:r>
              <a:rPr lang="it-IT" altLang="it-IT" smtClean="0"/>
              <a:t>MIDAZOLAM</a:t>
            </a:r>
          </a:p>
        </p:txBody>
      </p:sp>
      <p:sp>
        <p:nvSpPr>
          <p:cNvPr id="9" name="Rettangolo con angoli arrotondati 8">
            <a:extLst>
              <a:ext uri="{FF2B5EF4-FFF2-40B4-BE49-F238E27FC236}"/>
            </a:extLst>
          </p:cNvPr>
          <p:cNvSpPr/>
          <p:nvPr/>
        </p:nvSpPr>
        <p:spPr>
          <a:xfrm>
            <a:off x="4412974" y="125633"/>
            <a:ext cx="7368209" cy="6096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 CONVULSIVA E STATO DI MALE EPILETTICO</a:t>
            </a:r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887895" y="5798169"/>
            <a:ext cx="2849218" cy="463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DOMICILIO</a:t>
            </a: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3737112" y="5798169"/>
            <a:ext cx="3485321" cy="463825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</a:p>
        </p:txBody>
      </p:sp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7222434" y="5798169"/>
            <a:ext cx="3992217" cy="46382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 INTENSIVA</a:t>
            </a:r>
          </a:p>
        </p:txBody>
      </p:sp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887895" y="5023001"/>
            <a:ext cx="10326756" cy="6096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RIVALUTAZIONE CONTINUA</a:t>
            </a:r>
          </a:p>
        </p:txBody>
      </p:sp>
      <p:sp>
        <p:nvSpPr>
          <p:cNvPr id="12" name="Rettangolo 11">
            <a:extLst>
              <a:ext uri="{FF2B5EF4-FFF2-40B4-BE49-F238E27FC236}"/>
            </a:extLst>
          </p:cNvPr>
          <p:cNvSpPr/>
          <p:nvPr/>
        </p:nvSpPr>
        <p:spPr>
          <a:xfrm>
            <a:off x="887895" y="4393565"/>
            <a:ext cx="2398644" cy="463868"/>
          </a:xfrm>
          <a:prstGeom prst="rect">
            <a:avLst/>
          </a:prstGeom>
          <a:noFill/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/>
              <a:t>MIDAZOLAM OS</a:t>
            </a:r>
          </a:p>
        </p:txBody>
      </p:sp>
      <p:sp>
        <p:nvSpPr>
          <p:cNvPr id="14" name="Rettangolo 13">
            <a:extLst>
              <a:ext uri="{FF2B5EF4-FFF2-40B4-BE49-F238E27FC236}"/>
            </a:extLst>
          </p:cNvPr>
          <p:cNvSpPr/>
          <p:nvPr/>
        </p:nvSpPr>
        <p:spPr>
          <a:xfrm>
            <a:off x="887895" y="3942971"/>
            <a:ext cx="2398644" cy="463868"/>
          </a:xfrm>
          <a:prstGeom prst="rect">
            <a:avLst/>
          </a:prstGeom>
          <a:noFill/>
          <a:ln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/>
              <a:t>DIAZEPAM ER</a:t>
            </a:r>
          </a:p>
        </p:txBody>
      </p:sp>
      <p:sp>
        <p:nvSpPr>
          <p:cNvPr id="15" name="Rettangolo 14">
            <a:extLst>
              <a:ext uri="{FF2B5EF4-FFF2-40B4-BE49-F238E27FC236}"/>
            </a:extLst>
          </p:cNvPr>
          <p:cNvSpPr/>
          <p:nvPr/>
        </p:nvSpPr>
        <p:spPr>
          <a:xfrm>
            <a:off x="2633000" y="3403964"/>
            <a:ext cx="3215391" cy="5308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MIDAZOLAM EN o IM</a:t>
            </a:r>
          </a:p>
        </p:txBody>
      </p:sp>
      <p:sp>
        <p:nvSpPr>
          <p:cNvPr id="16" name="Rettangolo 15">
            <a:extLst>
              <a:ext uri="{FF2B5EF4-FFF2-40B4-BE49-F238E27FC236}"/>
            </a:extLst>
          </p:cNvPr>
          <p:cNvSpPr/>
          <p:nvPr/>
        </p:nvSpPr>
        <p:spPr>
          <a:xfrm>
            <a:off x="4240696" y="2683689"/>
            <a:ext cx="2981738" cy="70851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LORAZEPAM EV o</a:t>
            </a:r>
          </a:p>
          <a:p>
            <a:pPr algn="ctr" eaLnBrk="1" hangingPunct="1"/>
            <a:r>
              <a:rPr lang="it-IT" altLang="it-IT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MIDAZOLAM EV</a:t>
            </a:r>
            <a:endParaRPr lang="it-IT" altLang="it-IT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Rettangolo 16">
            <a:extLst>
              <a:ext uri="{FF2B5EF4-FFF2-40B4-BE49-F238E27FC236}"/>
            </a:extLst>
          </p:cNvPr>
          <p:cNvSpPr/>
          <p:nvPr/>
        </p:nvSpPr>
        <p:spPr>
          <a:xfrm>
            <a:off x="5994871" y="1636660"/>
            <a:ext cx="2676939" cy="102710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FENITOINA EV e/o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FENOBARBITAL EV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Piridossina (&lt;2aa)</a:t>
            </a:r>
          </a:p>
        </p:txBody>
      </p:sp>
      <p:sp>
        <p:nvSpPr>
          <p:cNvPr id="18" name="Rettangolo 17">
            <a:extLst>
              <a:ext uri="{FF2B5EF4-FFF2-40B4-BE49-F238E27FC236}"/>
            </a:extLst>
          </p:cNvPr>
          <p:cNvSpPr/>
          <p:nvPr/>
        </p:nvSpPr>
        <p:spPr>
          <a:xfrm>
            <a:off x="8214611" y="921109"/>
            <a:ext cx="2850954" cy="6956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MIDAZOLAM EV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err="1"/>
              <a:t>Inf</a:t>
            </a:r>
            <a:r>
              <a:rPr lang="it-IT" dirty="0"/>
              <a:t>. continua</a:t>
            </a:r>
          </a:p>
        </p:txBody>
      </p:sp>
      <p:cxnSp>
        <p:nvCxnSpPr>
          <p:cNvPr id="25" name="Connettore 2 2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0859287" y="1298575"/>
            <a:ext cx="7107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3258298" y="4651375"/>
            <a:ext cx="7107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731565" y="3669506"/>
            <a:ext cx="7107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734" name="CasellaDiTesto 27"/>
          <p:cNvSpPr txBox="1">
            <a:spLocks noChangeArrowheads="1"/>
          </p:cNvSpPr>
          <p:nvPr/>
        </p:nvSpPr>
        <p:spPr bwMode="auto">
          <a:xfrm>
            <a:off x="6746875" y="6450013"/>
            <a:ext cx="5273675" cy="4619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1200"/>
              <a:t>Protocolli Diagnostici e Terapeutici in Emergenza e Urgenza Pediatrica, 2016, Furcolo, Quarantiello, Editore Cuzzolin</a:t>
            </a:r>
          </a:p>
        </p:txBody>
      </p:sp>
      <p:cxnSp>
        <p:nvCxnSpPr>
          <p:cNvPr id="20" name="Connettore 2 1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7050157" y="3200400"/>
            <a:ext cx="71072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/>
          <p:cNvSpPr>
            <a:spLocks noGrp="1"/>
          </p:cNvSpPr>
          <p:nvPr>
            <p:ph type="title"/>
          </p:nvPr>
        </p:nvSpPr>
        <p:spPr>
          <a:xfrm>
            <a:off x="269875" y="138113"/>
            <a:ext cx="9029700" cy="796925"/>
          </a:xfrm>
        </p:spPr>
        <p:txBody>
          <a:bodyPr/>
          <a:lstStyle/>
          <a:p>
            <a:r>
              <a:rPr lang="it-IT" altLang="it-IT" smtClean="0"/>
              <a:t>MIDAZOLAM</a:t>
            </a:r>
          </a:p>
        </p:txBody>
      </p:sp>
      <p:sp>
        <p:nvSpPr>
          <p:cNvPr id="9" name="Rettangolo con angoli arrotondati 8">
            <a:extLst>
              <a:ext uri="{FF2B5EF4-FFF2-40B4-BE49-F238E27FC236}"/>
            </a:extLst>
          </p:cNvPr>
          <p:cNvSpPr/>
          <p:nvPr/>
        </p:nvSpPr>
        <p:spPr>
          <a:xfrm>
            <a:off x="4532243" y="90780"/>
            <a:ext cx="7204327" cy="649135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 CONVULSIVA E STATO DI MALE EPILETTICO</a:t>
            </a:r>
          </a:p>
        </p:txBody>
      </p:sp>
      <p:sp>
        <p:nvSpPr>
          <p:cNvPr id="15" name="CasellaDiTesto 14">
            <a:extLst>
              <a:ext uri="{FF2B5EF4-FFF2-40B4-BE49-F238E27FC236}"/>
            </a:extLst>
          </p:cNvPr>
          <p:cNvSpPr txBox="1"/>
          <p:nvPr/>
        </p:nvSpPr>
        <p:spPr>
          <a:xfrm>
            <a:off x="468313" y="1065213"/>
            <a:ext cx="4835525" cy="5842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3200" b="1" u="sng">
                <a:solidFill>
                  <a:srgbClr val="525252"/>
                </a:solidFill>
              </a:rPr>
              <a:t>0,2 mg/kg/dose</a:t>
            </a:r>
            <a:endParaRPr lang="it-IT" altLang="it-IT" sz="2400" b="1" u="sng">
              <a:solidFill>
                <a:srgbClr val="525252"/>
              </a:solidFill>
            </a:endParaRPr>
          </a:p>
        </p:txBody>
      </p:sp>
      <p:sp>
        <p:nvSpPr>
          <p:cNvPr id="22" name="Rettangolo con angoli arrotondati 21">
            <a:extLst>
              <a:ext uri="{FF2B5EF4-FFF2-40B4-BE49-F238E27FC236}"/>
            </a:extLst>
          </p:cNvPr>
          <p:cNvSpPr/>
          <p:nvPr/>
        </p:nvSpPr>
        <p:spPr>
          <a:xfrm>
            <a:off x="3930650" y="1725613"/>
            <a:ext cx="4340225" cy="5238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tx1"/>
                </a:solidFill>
              </a:rPr>
              <a:t>IPNOVEL </a:t>
            </a:r>
            <a:r>
              <a:rPr lang="it-IT" sz="2800" b="1" dirty="0">
                <a:solidFill>
                  <a:srgbClr val="FF0000"/>
                </a:solidFill>
              </a:rPr>
              <a:t>Fiala 5 mg/1 ml</a:t>
            </a: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733425" y="3754438"/>
            <a:ext cx="4194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3600" b="1"/>
              <a:t>0,04 ml/kg</a:t>
            </a:r>
          </a:p>
          <a:p>
            <a:pPr algn="ctr" eaLnBrk="1" hangingPunct="1"/>
            <a:r>
              <a:rPr lang="it-IT" altLang="it-IT" sz="3600" b="1"/>
              <a:t>0,2 ml ogni 5 kg</a:t>
            </a:r>
          </a:p>
        </p:txBody>
      </p:sp>
      <p:sp>
        <p:nvSpPr>
          <p:cNvPr id="10" name="CasellaDiTesto 9">
            <a:extLst>
              <a:ext uri="{FF2B5EF4-FFF2-40B4-BE49-F238E27FC236}"/>
            </a:extLst>
          </p:cNvPr>
          <p:cNvSpPr txBox="1"/>
          <p:nvPr/>
        </p:nvSpPr>
        <p:spPr>
          <a:xfrm>
            <a:off x="6119813" y="1031875"/>
            <a:ext cx="6084887" cy="5842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3200" b="1" u="sng">
                <a:solidFill>
                  <a:srgbClr val="525252"/>
                </a:solidFill>
              </a:rPr>
              <a:t>1 mg ogni 5 kg  </a:t>
            </a:r>
            <a:r>
              <a:rPr lang="it-IT" altLang="it-IT" sz="3200" b="1" u="sng">
                <a:solidFill>
                  <a:srgbClr val="525252"/>
                </a:solidFill>
                <a:sym typeface="Wingdings" pitchFamily="2" charset="2"/>
              </a:rPr>
              <a:t> mg: Peso/5</a:t>
            </a:r>
            <a:endParaRPr lang="it-IT" altLang="it-IT" sz="3200" b="1" u="sng">
              <a:solidFill>
                <a:srgbClr val="525252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784863" y="1356519"/>
            <a:ext cx="1244077" cy="0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149225" y="5387975"/>
            <a:ext cx="5576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/>
              <a:t>Dose massima: 5 mg (1 ml ovvero 1 fiala)</a:t>
            </a:r>
            <a:endParaRPr lang="it-IT" altLang="it-IT" sz="2000" b="1"/>
          </a:p>
        </p:txBody>
      </p:sp>
      <p:pic>
        <p:nvPicPr>
          <p:cNvPr id="14" name="Immagine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92" y="1921459"/>
            <a:ext cx="3405733" cy="7133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606425" y="2643188"/>
            <a:ext cx="4500563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per VIA INTRANASALE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(o intramuscolare)</a:t>
            </a:r>
          </a:p>
        </p:txBody>
      </p:sp>
      <p:pic>
        <p:nvPicPr>
          <p:cNvPr id="18" name="Immagine 1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713" y="1841487"/>
            <a:ext cx="1702867" cy="713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" name="Rettangolo 19">
            <a:extLst>
              <a:ext uri="{FF2B5EF4-FFF2-40B4-BE49-F238E27FC236}"/>
            </a:extLst>
          </p:cNvPr>
          <p:cNvSpPr/>
          <p:nvPr/>
        </p:nvSpPr>
        <p:spPr>
          <a:xfrm>
            <a:off x="7085013" y="2586038"/>
            <a:ext cx="45005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per VIA EV/IO</a:t>
            </a: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6521450" y="5913438"/>
            <a:ext cx="52816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/>
              <a:t>Dose massima: 5 mg </a:t>
            </a:r>
          </a:p>
          <a:p>
            <a:pPr algn="ctr" eaLnBrk="1" hangingPunct="1"/>
            <a:r>
              <a:rPr lang="it-IT" altLang="it-IT" sz="2400" b="1"/>
              <a:t>(ovvero 5 ml della fiala portata a 5 )</a:t>
            </a:r>
            <a:endParaRPr lang="it-IT" altLang="it-IT" sz="2000" b="1"/>
          </a:p>
          <a:p>
            <a:pPr algn="ctr" eaLnBrk="1" hangingPunct="1"/>
            <a:endParaRPr lang="it-IT" altLang="it-IT" sz="1600" b="1"/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6305550" y="3128963"/>
            <a:ext cx="5921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/>
              <a:t>Portare la fiala 5 mg/1 ml a 5 ml</a:t>
            </a:r>
            <a:endParaRPr lang="it-IT" altLang="it-IT" sz="2000" b="1"/>
          </a:p>
        </p:txBody>
      </p:sp>
      <p:cxnSp>
        <p:nvCxnSpPr>
          <p:cNvPr id="26" name="Connettore 2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165431" y="3563657"/>
            <a:ext cx="0" cy="4700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ttangolo con angoli arrotondati 26">
            <a:extLst>
              <a:ext uri="{FF2B5EF4-FFF2-40B4-BE49-F238E27FC236}"/>
            </a:extLst>
          </p:cNvPr>
          <p:cNvSpPr/>
          <p:nvPr/>
        </p:nvSpPr>
        <p:spPr>
          <a:xfrm>
            <a:off x="6659563" y="4065588"/>
            <a:ext cx="5280025" cy="4048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FF0000"/>
                </a:solidFill>
              </a:rPr>
              <a:t>Concentrazione 5 mg/5ml </a:t>
            </a:r>
            <a:r>
              <a:rPr lang="it-IT" altLang="it-IT" sz="2400" b="1">
                <a:solidFill>
                  <a:srgbClr val="FF0000"/>
                </a:solidFill>
                <a:sym typeface="Wingdings" pitchFamily="2" charset="2"/>
              </a:rPr>
              <a:t> 1 mg/1 ml</a:t>
            </a:r>
            <a:endParaRPr lang="it-IT" altLang="it-IT" sz="2400" b="1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>
            <a:spLocks noChangeArrowheads="1"/>
          </p:cNvSpPr>
          <p:nvPr/>
        </p:nvSpPr>
        <p:spPr bwMode="auto">
          <a:xfrm>
            <a:off x="5795963" y="4848225"/>
            <a:ext cx="34051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3200" b="1"/>
              <a:t>1 ml ogni 5 kg </a:t>
            </a:r>
          </a:p>
          <a:p>
            <a:pPr algn="ctr" eaLnBrk="1" hangingPunct="1"/>
            <a:r>
              <a:rPr lang="it-IT" altLang="it-IT" sz="2000" b="1"/>
              <a:t>della fiala portata a 5 ml</a:t>
            </a:r>
          </a:p>
        </p:txBody>
      </p: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>
            <a:off x="9512300" y="4976813"/>
            <a:ext cx="2473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3200" b="1"/>
              <a:t>ml: Peso/5</a:t>
            </a:r>
            <a:endParaRPr lang="it-IT" altLang="it-IT" sz="2000" b="1"/>
          </a:p>
        </p:txBody>
      </p:sp>
      <p:cxnSp>
        <p:nvCxnSpPr>
          <p:cNvPr id="30" name="Connettore 2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7263606" y="4535082"/>
            <a:ext cx="0" cy="4700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8900448" y="5327650"/>
            <a:ext cx="795130" cy="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44241" y="2358669"/>
            <a:ext cx="12401" cy="4360446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9" name="Immagin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37175"/>
            <a:ext cx="58705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ruppo 42"/>
          <p:cNvGrpSpPr>
            <a:grpSpLocks/>
          </p:cNvGrpSpPr>
          <p:nvPr/>
        </p:nvGrpSpPr>
        <p:grpSpPr bwMode="auto">
          <a:xfrm>
            <a:off x="30163" y="5340350"/>
            <a:ext cx="5865812" cy="1517650"/>
            <a:chOff x="30794" y="5339964"/>
            <a:chExt cx="5864860" cy="1518036"/>
          </a:xfrm>
        </p:grpSpPr>
        <p:pic>
          <p:nvPicPr>
            <p:cNvPr id="31773" name="Immagine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94" y="5339964"/>
              <a:ext cx="5864860" cy="1518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4" name="CasellaDiTesto 18"/>
            <p:cNvSpPr txBox="1">
              <a:spLocks noChangeArrowheads="1"/>
            </p:cNvSpPr>
            <p:nvPr/>
          </p:nvSpPr>
          <p:spPr bwMode="auto">
            <a:xfrm>
              <a:off x="248392" y="5388736"/>
              <a:ext cx="5263219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Font typeface="Arial" pitchFamily="34" charset="0"/>
                <a:buChar char="•"/>
              </a:pPr>
              <a:r>
                <a:rPr lang="it-IT" altLang="it-IT" sz="2000" b="1"/>
                <a:t>Aspirare secrezioni nasali prima di somministrare;</a:t>
              </a:r>
            </a:p>
            <a:p>
              <a:pPr algn="just" eaLnBrk="1" hangingPunct="1">
                <a:buFont typeface="Arial" pitchFamily="34" charset="0"/>
                <a:buChar char="•"/>
              </a:pPr>
              <a:r>
                <a:rPr lang="it-IT" altLang="it-IT" sz="2000" b="1"/>
                <a:t>Portare a volume finale di 1 ml e dividerlo nelle due narici</a:t>
              </a:r>
            </a:p>
          </p:txBody>
        </p:sp>
      </p:grp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6297613" y="5489575"/>
            <a:ext cx="5641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it-IT" altLang="it-IT" b="1"/>
              <a:t>Lentamente in 3-5 minuti (Bolo rapido correlato ad un aumento di depressione CR)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b="1"/>
              <a:t>Effetto atteso in 5-10 minuti </a:t>
            </a:r>
            <a:r>
              <a:rPr lang="it-IT" altLang="it-IT" b="1">
                <a:sym typeface="Wingdings" pitchFamily="2" charset="2"/>
              </a:rPr>
              <a:t> se non si risolve, step successivo dello SME (fenitoina, fenobarbital)</a:t>
            </a:r>
            <a:endParaRPr lang="it-IT" altLang="it-IT" b="1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2192338"/>
            <a:ext cx="5821362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195513"/>
            <a:ext cx="5915025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16" grpId="0"/>
      <p:bldP spid="6" grpId="0"/>
      <p:bldP spid="20" grpId="0"/>
      <p:bldP spid="23" grpId="0"/>
      <p:bldP spid="25" grpId="0"/>
      <p:bldP spid="27" grpId="0" animBg="1"/>
      <p:bldP spid="28" grpId="0"/>
      <p:bldP spid="29" grpId="0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1"/>
          <p:cNvSpPr>
            <a:spLocks noGrp="1"/>
          </p:cNvSpPr>
          <p:nvPr>
            <p:ph type="title"/>
          </p:nvPr>
        </p:nvSpPr>
        <p:spPr>
          <a:xfrm>
            <a:off x="269875" y="138113"/>
            <a:ext cx="9029700" cy="796925"/>
          </a:xfrm>
        </p:spPr>
        <p:txBody>
          <a:bodyPr/>
          <a:lstStyle/>
          <a:p>
            <a:r>
              <a:rPr lang="it-IT" altLang="it-IT" smtClean="0"/>
              <a:t>MIDAZOLAM</a:t>
            </a:r>
          </a:p>
        </p:txBody>
      </p:sp>
      <p:sp>
        <p:nvSpPr>
          <p:cNvPr id="9" name="Rettangolo con angoli arrotondati 8">
            <a:extLst>
              <a:ext uri="{FF2B5EF4-FFF2-40B4-BE49-F238E27FC236}"/>
            </a:extLst>
          </p:cNvPr>
          <p:cNvSpPr/>
          <p:nvPr/>
        </p:nvSpPr>
        <p:spPr>
          <a:xfrm>
            <a:off x="4330895" y="49474"/>
            <a:ext cx="5370606" cy="974297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 CONVULSIVA E STATO DI MALE EPILETTICO</a:t>
            </a:r>
          </a:p>
        </p:txBody>
      </p:sp>
      <p:sp>
        <p:nvSpPr>
          <p:cNvPr id="22" name="Rettangolo con angoli arrotondati 21">
            <a:extLst>
              <a:ext uri="{FF2B5EF4-FFF2-40B4-BE49-F238E27FC236}"/>
            </a:extLst>
          </p:cNvPr>
          <p:cNvSpPr/>
          <p:nvPr/>
        </p:nvSpPr>
        <p:spPr>
          <a:xfrm>
            <a:off x="214313" y="1016000"/>
            <a:ext cx="2320925" cy="9032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tx1"/>
                </a:solidFill>
              </a:rPr>
              <a:t>IPNOVEL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rgbClr val="FF0000"/>
                </a:solidFill>
              </a:rPr>
              <a:t>Fiala 15 mg/3 ml</a:t>
            </a: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9713" y="273961"/>
            <a:ext cx="2568023" cy="9502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9" t="3339" r="11015" b="3929"/>
          <a:stretch>
            <a:fillRect/>
          </a:stretch>
        </p:blipFill>
        <p:spPr bwMode="auto">
          <a:xfrm>
            <a:off x="5775325" y="1562100"/>
            <a:ext cx="627221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5775325" y="6300788"/>
            <a:ext cx="6342063" cy="4619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1200"/>
              <a:t>Protocolli Diagnostici e Terapeutici in Emergenza e Urgenza Pediatrica, 2016, Furcolo, Quarantiello, Editore Cuzzolin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51288" y="5470525"/>
            <a:ext cx="24003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>
            <a:extLst>
              <a:ext uri="{FF2B5EF4-FFF2-40B4-BE49-F238E27FC236}"/>
            </a:extLst>
          </p:cNvPr>
          <p:cNvSpPr txBox="1"/>
          <p:nvPr/>
        </p:nvSpPr>
        <p:spPr>
          <a:xfrm>
            <a:off x="749300" y="2482850"/>
            <a:ext cx="3990975" cy="430213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Inizio infusione 1-2 </a:t>
            </a:r>
            <a:r>
              <a:rPr lang="it-IT" sz="2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mcg</a:t>
            </a:r>
            <a:r>
              <a:rPr lang="it-IT" sz="2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/kg/</a:t>
            </a:r>
            <a:r>
              <a:rPr lang="it-IT" sz="2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min</a:t>
            </a:r>
            <a:endParaRPr lang="it-IT" sz="2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CasellaDiTesto 10">
            <a:extLst>
              <a:ext uri="{FF2B5EF4-FFF2-40B4-BE49-F238E27FC236}"/>
            </a:extLst>
          </p:cNvPr>
          <p:cNvSpPr txBox="1"/>
          <p:nvPr/>
        </p:nvSpPr>
        <p:spPr>
          <a:xfrm>
            <a:off x="539750" y="1890713"/>
            <a:ext cx="3989388" cy="4318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Bolo iniziale</a:t>
            </a:r>
          </a:p>
        </p:txBody>
      </p:sp>
      <p:sp>
        <p:nvSpPr>
          <p:cNvPr id="13" name="CasellaDiTesto 12">
            <a:extLst>
              <a:ext uri="{FF2B5EF4-FFF2-40B4-BE49-F238E27FC236}"/>
            </a:extLst>
          </p:cNvPr>
          <p:cNvSpPr txBox="1"/>
          <p:nvPr/>
        </p:nvSpPr>
        <p:spPr>
          <a:xfrm>
            <a:off x="269875" y="3165475"/>
            <a:ext cx="5222875" cy="76993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Aumento di 1-2 </a:t>
            </a:r>
            <a:r>
              <a:rPr lang="it-IT" sz="2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mcg</a:t>
            </a:r>
            <a:r>
              <a:rPr lang="it-IT" sz="2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/kg/</a:t>
            </a:r>
            <a:r>
              <a:rPr lang="it-IT" sz="2200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min</a:t>
            </a:r>
            <a:r>
              <a:rPr lang="it-IT" sz="22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ogni 10-15 minuti fino al controllo delle crisi </a:t>
            </a:r>
          </a:p>
        </p:txBody>
      </p:sp>
      <p:cxnSp>
        <p:nvCxnSpPr>
          <p:cNvPr id="14" name="Connettore 2 1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588419" y="2276429"/>
            <a:ext cx="0" cy="2812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588419" y="2927356"/>
            <a:ext cx="0" cy="253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/>
            </a:extLst>
          </p:cNvPr>
          <p:cNvSpPr/>
          <p:nvPr/>
        </p:nvSpPr>
        <p:spPr>
          <a:xfrm>
            <a:off x="2534678" y="1152691"/>
            <a:ext cx="3849854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Terapia Intensiva!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57700"/>
            <a:ext cx="47498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sellaDiTesto 23">
            <a:extLst>
              <a:ext uri="{FF2B5EF4-FFF2-40B4-BE49-F238E27FC236}"/>
            </a:extLst>
          </p:cNvPr>
          <p:cNvSpPr txBox="1"/>
          <p:nvPr/>
        </p:nvSpPr>
        <p:spPr>
          <a:xfrm>
            <a:off x="0" y="4057650"/>
            <a:ext cx="5222875" cy="40005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DOSE MASSIMA VARIABILE IN LETTERATURA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tangolo con angoli arrotondati 40">
            <a:extLst>
              <a:ext uri="{FF2B5EF4-FFF2-40B4-BE49-F238E27FC236}"/>
            </a:extLst>
          </p:cNvPr>
          <p:cNvSpPr/>
          <p:nvPr/>
        </p:nvSpPr>
        <p:spPr>
          <a:xfrm>
            <a:off x="5140325" y="2125663"/>
            <a:ext cx="2024063" cy="91598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rgbClr val="FF0000"/>
                </a:solidFill>
              </a:rPr>
              <a:t>Concentrazione </a:t>
            </a:r>
            <a:r>
              <a:rPr lang="it-IT" altLang="it-IT" sz="2000" b="1"/>
              <a:t>0,1 mg/1 ml </a:t>
            </a:r>
            <a:r>
              <a:rPr lang="it-IT" altLang="it-IT" sz="2000" b="1">
                <a:sym typeface="Wingdings" pitchFamily="2" charset="2"/>
              </a:rPr>
              <a:t> </a:t>
            </a:r>
            <a:r>
              <a:rPr lang="it-IT" altLang="it-IT" sz="2000" b="1">
                <a:solidFill>
                  <a:srgbClr val="FF0000"/>
                </a:solidFill>
                <a:sym typeface="Wingdings" pitchFamily="2" charset="2"/>
              </a:rPr>
              <a:t>0,01 mg/0,1 ml</a:t>
            </a:r>
            <a:endParaRPr lang="it-IT" altLang="it-IT" sz="2000" b="1">
              <a:solidFill>
                <a:srgbClr val="FF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0800"/>
            <a:ext cx="3562350" cy="6191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FLUMAZENIL</a:t>
            </a:r>
          </a:p>
        </p:txBody>
      </p:sp>
      <p:sp>
        <p:nvSpPr>
          <p:cNvPr id="9" name="Rettangolo con angoli arrotondati 8">
            <a:extLst>
              <a:ext uri="{FF2B5EF4-FFF2-40B4-BE49-F238E27FC236}"/>
            </a:extLst>
          </p:cNvPr>
          <p:cNvSpPr/>
          <p:nvPr/>
        </p:nvSpPr>
        <p:spPr>
          <a:xfrm>
            <a:off x="6614410" y="116764"/>
            <a:ext cx="5370606" cy="817597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DEPRESSIONE CR INDOTTA DA BENZODIAZEPINE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7" r="38367"/>
          <a:stretch>
            <a:fillRect/>
          </a:stretch>
        </p:blipFill>
        <p:spPr bwMode="auto">
          <a:xfrm>
            <a:off x="7261225" y="2143125"/>
            <a:ext cx="28162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con angoli arrotondati 10">
            <a:extLst>
              <a:ext uri="{FF2B5EF4-FFF2-40B4-BE49-F238E27FC236}"/>
            </a:extLst>
          </p:cNvPr>
          <p:cNvSpPr/>
          <p:nvPr/>
        </p:nvSpPr>
        <p:spPr>
          <a:xfrm>
            <a:off x="30163" y="2089150"/>
            <a:ext cx="3992562" cy="974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tx1"/>
                </a:solidFill>
              </a:rPr>
              <a:t>ANEXATE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>
                <a:solidFill>
                  <a:srgbClr val="FF0000"/>
                </a:solidFill>
              </a:rPr>
              <a:t>fl</a:t>
            </a:r>
            <a:r>
              <a:rPr lang="it-IT" sz="2400" b="1" dirty="0">
                <a:solidFill>
                  <a:srgbClr val="FF0000"/>
                </a:solidFill>
              </a:rPr>
              <a:t> 0,5 mg/5 ml; </a:t>
            </a:r>
            <a:r>
              <a:rPr lang="it-IT" sz="2400" b="1" dirty="0" err="1">
                <a:solidFill>
                  <a:srgbClr val="FF0000"/>
                </a:solidFill>
              </a:rPr>
              <a:t>fl</a:t>
            </a:r>
            <a:r>
              <a:rPr lang="it-IT" sz="2400" b="1" dirty="0">
                <a:solidFill>
                  <a:srgbClr val="FF0000"/>
                </a:solidFill>
              </a:rPr>
              <a:t> 1 mg/10 ml</a:t>
            </a:r>
          </a:p>
        </p:txBody>
      </p:sp>
      <p:sp>
        <p:nvSpPr>
          <p:cNvPr id="12" name="CasellaDiTesto 11">
            <a:extLst>
              <a:ext uri="{FF2B5EF4-FFF2-40B4-BE49-F238E27FC236}"/>
            </a:extLst>
          </p:cNvPr>
          <p:cNvSpPr txBox="1"/>
          <p:nvPr/>
        </p:nvSpPr>
        <p:spPr>
          <a:xfrm>
            <a:off x="7164388" y="4464050"/>
            <a:ext cx="3008312" cy="70802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Può essere utilizzato come tale o diluito</a:t>
            </a:r>
          </a:p>
        </p:txBody>
      </p:sp>
      <p:sp>
        <p:nvSpPr>
          <p:cNvPr id="14" name="CasellaDiTesto 13">
            <a:extLst>
              <a:ext uri="{FF2B5EF4-FFF2-40B4-BE49-F238E27FC236}"/>
            </a:extLst>
          </p:cNvPr>
          <p:cNvSpPr txBox="1"/>
          <p:nvPr/>
        </p:nvSpPr>
        <p:spPr>
          <a:xfrm>
            <a:off x="590550" y="3773488"/>
            <a:ext cx="5203825" cy="461962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525252"/>
                </a:solidFill>
              </a:rPr>
              <a:t>Max 0,2 mg/dose </a:t>
            </a:r>
            <a:r>
              <a:rPr lang="it-IT" altLang="it-IT" sz="2400" b="1">
                <a:solidFill>
                  <a:srgbClr val="525252"/>
                </a:solidFill>
                <a:sym typeface="Wingdings" pitchFamily="2" charset="2"/>
              </a:rPr>
              <a:t> Max 2 ml/dose</a:t>
            </a:r>
            <a:endParaRPr lang="it-IT" altLang="it-IT" sz="2400" b="1">
              <a:solidFill>
                <a:srgbClr val="525252"/>
              </a:solidFill>
            </a:endParaRPr>
          </a:p>
        </p:txBody>
      </p:sp>
      <p:sp>
        <p:nvSpPr>
          <p:cNvPr id="30" name="CasellaDiTesto 29">
            <a:extLst>
              <a:ext uri="{FF2B5EF4-FFF2-40B4-BE49-F238E27FC236}"/>
            </a:extLst>
          </p:cNvPr>
          <p:cNvSpPr txBox="1"/>
          <p:nvPr/>
        </p:nvSpPr>
        <p:spPr>
          <a:xfrm>
            <a:off x="1588" y="777875"/>
            <a:ext cx="6577012" cy="70802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 b="1">
                <a:solidFill>
                  <a:srgbClr val="525252"/>
                </a:solidFill>
              </a:rPr>
              <a:t>Antagonista specifico delle BDZ (compete per il loro sito di legame sul recettore GABA</a:t>
            </a:r>
            <a:r>
              <a:rPr lang="it-IT" altLang="it-IT" sz="2000" b="1" baseline="-25000">
                <a:solidFill>
                  <a:srgbClr val="525252"/>
                </a:solidFill>
              </a:rPr>
              <a:t>A</a:t>
            </a:r>
            <a:r>
              <a:rPr lang="it-IT" altLang="it-IT" sz="2000" b="1">
                <a:solidFill>
                  <a:srgbClr val="525252"/>
                </a:solidFill>
              </a:rPr>
              <a:t> )</a:t>
            </a:r>
            <a:endParaRPr lang="it-IT" altLang="it-IT" sz="2000" b="1" baseline="-25000">
              <a:solidFill>
                <a:srgbClr val="525252"/>
              </a:solidFill>
              <a:sym typeface="Wingdings" pitchFamily="2" charset="2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5" t="1321" r="38338" b="72009"/>
          <a:stretch>
            <a:fillRect/>
          </a:stretch>
        </p:blipFill>
        <p:spPr bwMode="auto">
          <a:xfrm>
            <a:off x="8510588" y="1198563"/>
            <a:ext cx="15779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sellaDiTesto 14">
            <a:extLst>
              <a:ext uri="{FF2B5EF4-FFF2-40B4-BE49-F238E27FC236}"/>
            </a:extLst>
          </p:cNvPr>
          <p:cNvSpPr txBox="1"/>
          <p:nvPr/>
        </p:nvSpPr>
        <p:spPr>
          <a:xfrm>
            <a:off x="30163" y="5981700"/>
            <a:ext cx="6615112" cy="461963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 u="sng">
                <a:solidFill>
                  <a:srgbClr val="525252"/>
                </a:solidFill>
              </a:rPr>
              <a:t>Somministrare ulteriore dose di 0,01 mg/kg EV </a:t>
            </a:r>
            <a:endParaRPr lang="it-IT" altLang="it-IT" sz="2400" b="1" u="sng">
              <a:solidFill>
                <a:srgbClr val="FF0000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/>
            </a:extLst>
          </p:cNvPr>
          <p:cNvSpPr txBox="1"/>
          <p:nvPr/>
        </p:nvSpPr>
        <p:spPr>
          <a:xfrm>
            <a:off x="6511925" y="5172075"/>
            <a:ext cx="5499100" cy="157003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525252"/>
                </a:solidFill>
              </a:rPr>
              <a:t>Se necessario, ripetere ad intervalli di 60 secondi </a:t>
            </a:r>
            <a:endParaRPr lang="it-IT" altLang="it-IT" sz="2400" b="1" u="sng">
              <a:solidFill>
                <a:srgbClr val="FF0000"/>
              </a:solidFill>
            </a:endParaRPr>
          </a:p>
          <a:p>
            <a:pPr algn="ctr" eaLnBrk="1" hangingPunct="1"/>
            <a:r>
              <a:rPr lang="it-IT" altLang="it-IT" sz="2400" b="1" u="sng">
                <a:solidFill>
                  <a:srgbClr val="FF0000"/>
                </a:solidFill>
              </a:rPr>
              <a:t>Max 4 volte</a:t>
            </a:r>
          </a:p>
          <a:p>
            <a:pPr algn="ctr" eaLnBrk="1" hangingPunct="1"/>
            <a:r>
              <a:rPr lang="it-IT" altLang="it-IT" sz="2400" b="1" u="sng">
                <a:solidFill>
                  <a:srgbClr val="FF0000"/>
                </a:solidFill>
              </a:rPr>
              <a:t>Dose totale massima: 0,05 mg/kg o 1 mg</a:t>
            </a:r>
          </a:p>
        </p:txBody>
      </p:sp>
      <p:sp>
        <p:nvSpPr>
          <p:cNvPr id="18" name="CasellaDiTesto 17">
            <a:extLst>
              <a:ext uri="{FF2B5EF4-FFF2-40B4-BE49-F238E27FC236}"/>
            </a:extLst>
          </p:cNvPr>
          <p:cNvSpPr txBox="1"/>
          <p:nvPr/>
        </p:nvSpPr>
        <p:spPr>
          <a:xfrm>
            <a:off x="377825" y="4627563"/>
            <a:ext cx="5938838" cy="830262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 non si ottiene il livello di coscienza richiesto </a:t>
            </a:r>
            <a:r>
              <a:rPr lang="it-IT" sz="2400" b="1" u="sng" dirty="0">
                <a:solidFill>
                  <a:srgbClr val="FF0000"/>
                </a:solidFill>
                <a:latin typeface="+mn-lt"/>
              </a:rPr>
              <a:t>dopo 45 secondi</a:t>
            </a:r>
          </a:p>
        </p:txBody>
      </p:sp>
      <p:cxnSp>
        <p:nvCxnSpPr>
          <p:cNvPr id="21" name="Connettore 2 2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292475" y="5502641"/>
            <a:ext cx="0" cy="4787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485599" y="6203156"/>
            <a:ext cx="77490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/>
            </a:extLst>
          </p:cNvPr>
          <p:cNvSpPr txBox="1"/>
          <p:nvPr/>
        </p:nvSpPr>
        <p:spPr>
          <a:xfrm>
            <a:off x="0" y="1433513"/>
            <a:ext cx="8510588" cy="554037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0,01 mg/kg/dose per VIA EV/IO (bolo rapido 15 sec)</a:t>
            </a:r>
          </a:p>
        </p:txBody>
      </p:sp>
      <p:cxnSp>
        <p:nvCxnSpPr>
          <p:cNvPr id="38" name="Connettore 2 3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522999" y="3154605"/>
            <a:ext cx="687845" cy="5049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/>
            </a:extLst>
          </p:cNvPr>
          <p:cNvSpPr txBox="1"/>
          <p:nvPr/>
        </p:nvSpPr>
        <p:spPr>
          <a:xfrm>
            <a:off x="579438" y="3176588"/>
            <a:ext cx="5157787" cy="554037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0,1 ml/kg/dose per VIA EV/IO </a:t>
            </a:r>
          </a:p>
        </p:txBody>
      </p:sp>
      <p:cxnSp>
        <p:nvCxnSpPr>
          <p:cNvPr id="40" name="Connettore 2 3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255137" y="2541587"/>
            <a:ext cx="712648" cy="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4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/>
          <a:stretch>
            <a:fillRect/>
          </a:stretch>
        </p:blipFill>
        <p:spPr>
          <a:xfrm>
            <a:off x="10210800" y="1198563"/>
            <a:ext cx="1752600" cy="3236912"/>
          </a:xfrm>
        </p:spPr>
      </p:pic>
      <p:sp>
        <p:nvSpPr>
          <p:cNvPr id="50" name="Rettangolo con angoli arrotondati 49">
            <a:extLst>
              <a:ext uri="{FF2B5EF4-FFF2-40B4-BE49-F238E27FC236}"/>
            </a:extLst>
          </p:cNvPr>
          <p:cNvSpPr/>
          <p:nvPr/>
        </p:nvSpPr>
        <p:spPr>
          <a:xfrm>
            <a:off x="2272238" y="2195601"/>
            <a:ext cx="8510272" cy="283605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 sz="2400" b="1">
              <a:solidFill>
                <a:srgbClr val="0D0D0D"/>
              </a:solidFill>
            </a:endParaRPr>
          </a:p>
        </p:txBody>
      </p:sp>
      <p:grpSp>
        <p:nvGrpSpPr>
          <p:cNvPr id="51" name="Gruppo 50"/>
          <p:cNvGrpSpPr>
            <a:grpSpLocks/>
          </p:cNvGrpSpPr>
          <p:nvPr/>
        </p:nvGrpSpPr>
        <p:grpSpPr bwMode="auto">
          <a:xfrm>
            <a:off x="2508250" y="2322513"/>
            <a:ext cx="7980363" cy="2620962"/>
            <a:chOff x="1" y="4375809"/>
            <a:chExt cx="7244567" cy="2739781"/>
          </a:xfrm>
        </p:grpSpPr>
        <p:pic>
          <p:nvPicPr>
            <p:cNvPr id="52" name="Immagine 51">
              <a:extLst>
                <a:ext uri="{FF2B5EF4-FFF2-40B4-BE49-F238E27FC236}"/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4632448"/>
              <a:ext cx="1228950" cy="2225552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53" name="CasellaDiTesto 52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060674" y="4375809"/>
              <a:ext cx="6015282" cy="1385655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t-IT" altLang="it-IT" sz="2800">
                  <a:solidFill>
                    <a:srgbClr val="525252"/>
                  </a:solidFill>
                </a:rPr>
                <a:t>Emivita </a:t>
              </a:r>
              <a:r>
                <a:rPr lang="it-IT" altLang="it-IT" sz="2800" b="1" u="sng">
                  <a:solidFill>
                    <a:srgbClr val="FF0000"/>
                  </a:solidFill>
                </a:rPr>
                <a:t>35 minuti </a:t>
              </a:r>
              <a:r>
                <a:rPr lang="it-IT" altLang="it-IT" sz="2800" b="1">
                  <a:solidFill>
                    <a:srgbClr val="FF0000"/>
                  </a:solidFill>
                </a:rPr>
                <a:t> </a:t>
              </a:r>
              <a:r>
                <a:rPr lang="it-IT" altLang="it-IT" sz="2800">
                  <a:solidFill>
                    <a:srgbClr val="525252"/>
                  </a:solidFill>
                </a:rPr>
                <a:t>(Più breve del Midazolam)</a:t>
              </a:r>
              <a:endParaRPr lang="it-IT" altLang="it-IT" sz="2800" b="1" u="sng">
                <a:solidFill>
                  <a:srgbClr val="FF0000"/>
                </a:solidFill>
              </a:endParaRPr>
            </a:p>
            <a:p>
              <a:pPr algn="ctr" eaLnBrk="1" hangingPunct="1"/>
              <a:endParaRPr lang="it-IT" altLang="it-IT" sz="2800" b="1" u="sng">
                <a:solidFill>
                  <a:srgbClr val="FF0000"/>
                </a:solidFill>
              </a:endParaRPr>
            </a:p>
          </p:txBody>
        </p:sp>
        <p:cxnSp>
          <p:nvCxnSpPr>
            <p:cNvPr id="54" name="Connettore 2 53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5066032" y="5129867"/>
              <a:ext cx="0" cy="417707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CasellaDiTesto 54">
              <a:extLst>
                <a:ext uri="{FF2B5EF4-FFF2-40B4-BE49-F238E27FC236}"/>
              </a:extLst>
            </p:cNvPr>
            <p:cNvSpPr txBox="1"/>
            <p:nvPr/>
          </p:nvSpPr>
          <p:spPr>
            <a:xfrm>
              <a:off x="1229286" y="5260305"/>
              <a:ext cx="6015282" cy="954195"/>
            </a:xfrm>
            <a:prstGeom prst="rect">
              <a:avLst/>
            </a:prstGeom>
            <a:noFill/>
            <a:ln>
              <a:noFill/>
            </a:ln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t-IT" altLang="it-IT" sz="2800">
                  <a:solidFill>
                    <a:srgbClr val="525252"/>
                  </a:solidFill>
                </a:rPr>
                <a:t>Rischio di </a:t>
              </a:r>
              <a:r>
                <a:rPr lang="it-IT" altLang="it-IT" sz="2800" b="1" u="sng">
                  <a:solidFill>
                    <a:srgbClr val="FF0000"/>
                  </a:solidFill>
                </a:rPr>
                <a:t>risedazione</a:t>
              </a:r>
              <a:r>
                <a:rPr lang="it-IT" altLang="it-IT" sz="2800">
                  <a:solidFill>
                    <a:srgbClr val="525252"/>
                  </a:solidFill>
                </a:rPr>
                <a:t> a distanza di un’ora</a:t>
              </a:r>
              <a:endParaRPr lang="it-IT" altLang="it-IT" sz="2800" b="1" u="sng">
                <a:solidFill>
                  <a:srgbClr val="FF0000"/>
                </a:solidFill>
              </a:endParaRPr>
            </a:p>
          </p:txBody>
        </p:sp>
        <p:cxnSp>
          <p:nvCxnSpPr>
            <p:cNvPr id="56" name="Connettore 2 55">
              <a:extLst>
                <a:ext uri="{FF2B5EF4-FFF2-40B4-BE49-F238E27FC236}"/>
              </a:extLst>
            </p:cNvPr>
            <p:cNvCxnSpPr>
              <a:cxnSpLocks/>
            </p:cNvCxnSpPr>
            <p:nvPr/>
          </p:nvCxnSpPr>
          <p:spPr>
            <a:xfrm>
              <a:off x="4509861" y="6002680"/>
              <a:ext cx="0" cy="417707"/>
            </a:xfrm>
            <a:prstGeom prst="straightConnector1">
              <a:avLst/>
            </a:prstGeom>
            <a:ln w="57150"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871" name="CasellaDiTesto 56"/>
            <p:cNvSpPr txBox="1">
              <a:spLocks noChangeArrowheads="1"/>
            </p:cNvSpPr>
            <p:nvPr/>
          </p:nvSpPr>
          <p:spPr bwMode="auto">
            <a:xfrm>
              <a:off x="1863971" y="6161483"/>
              <a:ext cx="433346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it-IT" altLang="it-IT" sz="2800" b="1" u="sng">
                  <a:solidFill>
                    <a:srgbClr val="FF0000"/>
                  </a:solidFill>
                </a:rPr>
                <a:t>Necessità di monitoraggio CR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" grpId="0" animBg="1"/>
      <p:bldP spid="12" grpId="0"/>
      <p:bldP spid="14" grpId="0"/>
      <p:bldP spid="30" grpId="0"/>
      <p:bldP spid="15" grpId="0"/>
      <p:bldP spid="16" grpId="0"/>
      <p:bldP spid="18" grpId="0"/>
      <p:bldP spid="33" grpId="0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olo 1"/>
          <p:cNvSpPr>
            <a:spLocks noGrp="1"/>
          </p:cNvSpPr>
          <p:nvPr>
            <p:ph type="title"/>
          </p:nvPr>
        </p:nvSpPr>
        <p:spPr>
          <a:xfrm>
            <a:off x="269875" y="138113"/>
            <a:ext cx="9029700" cy="796925"/>
          </a:xfrm>
        </p:spPr>
        <p:txBody>
          <a:bodyPr/>
          <a:lstStyle/>
          <a:p>
            <a:r>
              <a:rPr lang="it-IT" altLang="it-IT" smtClean="0"/>
              <a:t>ADENOSINA</a:t>
            </a:r>
          </a:p>
        </p:txBody>
      </p:sp>
      <p:sp>
        <p:nvSpPr>
          <p:cNvPr id="9" name="Rettangolo con angoli arrotondati 8">
            <a:extLst>
              <a:ext uri="{FF2B5EF4-FFF2-40B4-BE49-F238E27FC236}"/>
            </a:extLst>
          </p:cNvPr>
          <p:cNvSpPr/>
          <p:nvPr/>
        </p:nvSpPr>
        <p:spPr>
          <a:xfrm>
            <a:off x="4037165" y="127249"/>
            <a:ext cx="7868627" cy="79547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TACHICARDIA PAROSSISTICA SOPRAVENTRICOLARE</a:t>
            </a:r>
          </a:p>
        </p:txBody>
      </p:sp>
      <p:sp>
        <p:nvSpPr>
          <p:cNvPr id="10" name="CasellaDiTesto 9">
            <a:extLst>
              <a:ext uri="{FF2B5EF4-FFF2-40B4-BE49-F238E27FC236}"/>
            </a:extLst>
          </p:cNvPr>
          <p:cNvSpPr txBox="1"/>
          <p:nvPr/>
        </p:nvSpPr>
        <p:spPr>
          <a:xfrm>
            <a:off x="131763" y="935038"/>
            <a:ext cx="11503025" cy="554037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Nucleoside purinico che, se somministrato per via </a:t>
            </a:r>
            <a:r>
              <a:rPr lang="it-IT" sz="2000" b="1" dirty="0" err="1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ev</a:t>
            </a: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 rapida, rallenta la conduzione a livello del nodo AV.</a:t>
            </a:r>
          </a:p>
        </p:txBody>
      </p:sp>
      <p:sp>
        <p:nvSpPr>
          <p:cNvPr id="12" name="CasellaDiTesto 11">
            <a:extLst>
              <a:ext uri="{FF2B5EF4-FFF2-40B4-BE49-F238E27FC236}"/>
            </a:extLst>
          </p:cNvPr>
          <p:cNvSpPr txBox="1"/>
          <p:nvPr/>
        </p:nvSpPr>
        <p:spPr>
          <a:xfrm>
            <a:off x="131763" y="1241425"/>
            <a:ext cx="11503025" cy="506413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Può interrompere i circuiti di rientro e ristabilire il ritmo sinusale in pz con TPSV.</a:t>
            </a:r>
          </a:p>
        </p:txBody>
      </p:sp>
      <p:sp>
        <p:nvSpPr>
          <p:cNvPr id="14" name="Rettangolo con angoli arrotondati 13">
            <a:extLst>
              <a:ext uri="{FF2B5EF4-FFF2-40B4-BE49-F238E27FC236}"/>
            </a:extLst>
          </p:cNvPr>
          <p:cNvSpPr/>
          <p:nvPr/>
        </p:nvSpPr>
        <p:spPr>
          <a:xfrm>
            <a:off x="96838" y="2762250"/>
            <a:ext cx="2963862" cy="1041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chemeClr val="tx1"/>
                </a:solidFill>
              </a:rPr>
              <a:t>KRENOSIN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</a:rPr>
              <a:t>Fiala 6 mg/2 ml</a:t>
            </a:r>
          </a:p>
        </p:txBody>
      </p:sp>
      <p:sp>
        <p:nvSpPr>
          <p:cNvPr id="17" name="CasellaDiTesto 16">
            <a:extLst>
              <a:ext uri="{FF2B5EF4-FFF2-40B4-BE49-F238E27FC236}"/>
            </a:extLst>
          </p:cNvPr>
          <p:cNvSpPr txBox="1"/>
          <p:nvPr/>
        </p:nvSpPr>
        <p:spPr>
          <a:xfrm>
            <a:off x="3405188" y="1744663"/>
            <a:ext cx="4852987" cy="89217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PRIMA DOSE: 0,1 mg/kg/dose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Max 6 mg </a:t>
            </a:r>
          </a:p>
        </p:txBody>
      </p:sp>
      <p:sp>
        <p:nvSpPr>
          <p:cNvPr id="18" name="CasellaDiTesto 17">
            <a:extLst>
              <a:ext uri="{FF2B5EF4-FFF2-40B4-BE49-F238E27FC236}"/>
            </a:extLst>
          </p:cNvPr>
          <p:cNvSpPr txBox="1"/>
          <p:nvPr/>
        </p:nvSpPr>
        <p:spPr>
          <a:xfrm>
            <a:off x="3067050" y="3657600"/>
            <a:ext cx="5133975" cy="89217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SECONDA DOSE: 0,2 mg/kg/dose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Max 12 mg </a:t>
            </a:r>
          </a:p>
        </p:txBody>
      </p:sp>
      <p:sp>
        <p:nvSpPr>
          <p:cNvPr id="19" name="Rettangolo con angoli arrotondati 18">
            <a:extLst>
              <a:ext uri="{FF2B5EF4-FFF2-40B4-BE49-F238E27FC236}"/>
            </a:extLst>
          </p:cNvPr>
          <p:cNvSpPr/>
          <p:nvPr/>
        </p:nvSpPr>
        <p:spPr>
          <a:xfrm>
            <a:off x="8200311" y="2549430"/>
            <a:ext cx="3850998" cy="36571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800" b="1" u="sng">
                <a:solidFill>
                  <a:srgbClr val="FF0000"/>
                </a:solidFill>
              </a:rPr>
              <a:t>EMIVITA: 10 secondi </a:t>
            </a:r>
          </a:p>
          <a:p>
            <a:pPr algn="ctr" eaLnBrk="1" hangingPunct="1"/>
            <a:r>
              <a:rPr lang="it-IT" altLang="it-IT" b="1">
                <a:solidFill>
                  <a:srgbClr val="0D0D0D"/>
                </a:solidFill>
              </a:rPr>
              <a:t>(rapido metabolismo da parte delle ATPasi GR)</a:t>
            </a:r>
          </a:p>
          <a:p>
            <a:pPr algn="ctr" eaLnBrk="1" hangingPunct="1"/>
            <a:endParaRPr lang="it-IT" altLang="it-IT" b="1">
              <a:solidFill>
                <a:srgbClr val="0D0D0D"/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b="1">
                <a:solidFill>
                  <a:srgbClr val="0D0D0D"/>
                </a:solidFill>
              </a:rPr>
              <a:t>Non va diluita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b="1">
                <a:solidFill>
                  <a:srgbClr val="0D0D0D"/>
                </a:solidFill>
              </a:rPr>
              <a:t>Va iniettata il più possibile vicino al cuore (se accesso IO, omero prossimale)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b="1">
                <a:solidFill>
                  <a:srgbClr val="0D0D0D"/>
                </a:solidFill>
              </a:rPr>
              <a:t>Flush 10 ml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2000" b="1">
                <a:solidFill>
                  <a:srgbClr val="0D0D0D"/>
                </a:solidFill>
              </a:rPr>
              <a:t>Subito dopo flush, alzare il braccio</a:t>
            </a:r>
          </a:p>
        </p:txBody>
      </p:sp>
      <p:sp>
        <p:nvSpPr>
          <p:cNvPr id="20" name="Rettangolo con angoli arrotondati 19">
            <a:extLst>
              <a:ext uri="{FF2B5EF4-FFF2-40B4-BE49-F238E27FC236}"/>
            </a:extLst>
          </p:cNvPr>
          <p:cNvSpPr/>
          <p:nvPr/>
        </p:nvSpPr>
        <p:spPr>
          <a:xfrm>
            <a:off x="129634" y="4615062"/>
            <a:ext cx="4460973" cy="213822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ADR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Flushing</a:t>
            </a: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cefalea, ipotensione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Broncospasmo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0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00"/>
                </a:highlight>
              </a:rPr>
              <a:t>ASISTOLIA!! (</a:t>
            </a:r>
            <a:r>
              <a:rPr lang="it-IT" sz="2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00"/>
                </a:highlight>
              </a:rPr>
              <a:t>max</a:t>
            </a:r>
            <a:r>
              <a:rPr lang="it-IT" sz="20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0000"/>
                </a:highlight>
              </a:rPr>
              <a:t> 10 secondi) </a:t>
            </a:r>
            <a:r>
              <a:rPr lang="it-IT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associata a sensazione di </a:t>
            </a:r>
            <a:r>
              <a:rPr lang="it-IT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 IMMINENTE</a:t>
            </a:r>
          </a:p>
        </p:txBody>
      </p:sp>
      <p:sp>
        <p:nvSpPr>
          <p:cNvPr id="21" name="Rettangolo 20">
            <a:extLst>
              <a:ext uri="{FF2B5EF4-FFF2-40B4-BE49-F238E27FC236}"/>
            </a:extLst>
          </p:cNvPr>
          <p:cNvSpPr/>
          <p:nvPr/>
        </p:nvSpPr>
        <p:spPr>
          <a:xfrm>
            <a:off x="5211886" y="4591566"/>
            <a:ext cx="2759592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Sempre preceduta da sedazione con </a:t>
            </a:r>
            <a:r>
              <a:rPr lang="it-IT" sz="34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Midazolam</a:t>
            </a:r>
            <a:endParaRPr lang="it-IT" sz="34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cxnSp>
        <p:nvCxnSpPr>
          <p:cNvPr id="23" name="Connettore 2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5732060" y="2636632"/>
            <a:ext cx="6656" cy="11574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/>
            </a:extLst>
          </p:cNvPr>
          <p:cNvSpPr/>
          <p:nvPr/>
        </p:nvSpPr>
        <p:spPr>
          <a:xfrm>
            <a:off x="166688" y="1801813"/>
            <a:ext cx="26892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1 fiala copre 60 kg</a:t>
            </a:r>
          </a:p>
        </p:txBody>
      </p:sp>
      <p:cxnSp>
        <p:nvCxnSpPr>
          <p:cNvPr id="24" name="Connettore 2 2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 flipV="1">
            <a:off x="1539676" y="2278290"/>
            <a:ext cx="1" cy="5686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2855714" y="2094706"/>
            <a:ext cx="583522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ettangolo 33">
            <a:extLst>
              <a:ext uri="{FF2B5EF4-FFF2-40B4-BE49-F238E27FC236}"/>
            </a:extLst>
          </p:cNvPr>
          <p:cNvSpPr/>
          <p:nvPr/>
        </p:nvSpPr>
        <p:spPr>
          <a:xfrm>
            <a:off x="3538538" y="2801938"/>
            <a:ext cx="21050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 dopo 1-2 minuti,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TPSV non soppressa</a:t>
            </a:r>
          </a:p>
        </p:txBody>
      </p:sp>
      <p:cxnSp>
        <p:nvCxnSpPr>
          <p:cNvPr id="37" name="Connettore 2 36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4217158" y="6452394"/>
            <a:ext cx="120100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/>
      <p:bldP spid="5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075" y="1006475"/>
            <a:ext cx="4721225" cy="5326063"/>
          </a:xfrm>
        </p:spPr>
        <p:txBody>
          <a:bodyPr>
            <a:noAutofit/>
          </a:bodyPr>
          <a:lstStyle/>
          <a:p>
            <a:pPr algn="ctr"/>
            <a: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SAPERE </a:t>
            </a:r>
            <a:b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Quale farmaco</a:t>
            </a:r>
            <a:b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A quale paziente</a:t>
            </a:r>
            <a:b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Perché</a:t>
            </a:r>
            <a:b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Quando</a:t>
            </a:r>
            <a:b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Come</a:t>
            </a:r>
            <a:b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SOMMINISTRARE </a:t>
            </a:r>
            <a:br>
              <a:rPr lang="it-IT" altLang="it-IT" sz="3600" smtClean="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it-IT" altLang="it-IT" sz="3600" smtClean="0">
              <a:solidFill>
                <a:srgbClr val="52525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Segnaposto contenuto 6">
            <a:extLst>
              <a:ext uri="{FF2B5EF4-FFF2-40B4-BE49-F238E27FC236}"/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081" y="1113183"/>
            <a:ext cx="4237140" cy="5219376"/>
          </a:xfrm>
          <a:scene3d>
            <a:camera prst="perspectiveContrastingRightFacing"/>
            <a:lightRig rig="threePt" dir="t"/>
          </a:scene3d>
        </p:spPr>
      </p:pic>
      <p:pic>
        <p:nvPicPr>
          <p:cNvPr id="1026" name="Picture 2" descr="Risultati immagini per ambulanza disegno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50" y="1429241"/>
            <a:ext cx="3307923" cy="2107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758113" y="4465638"/>
            <a:ext cx="4338637" cy="18351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it-IT" altLang="it-IT" sz="35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Nelle più importanti urgenze pediatriche</a:t>
            </a:r>
            <a:r>
              <a:rPr lang="it-IT" alt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it-IT" alt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r>
              <a:rPr lang="it-IT" alt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it-IT" altLang="it-IT" sz="26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endParaRPr lang="it-IT" altLang="it-IT" sz="260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2928938" y="-60325"/>
            <a:ext cx="6638925" cy="13509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44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«La regola delle 5W+1H»</a:t>
            </a:r>
          </a:p>
        </p:txBody>
      </p:sp>
      <p:sp>
        <p:nvSpPr>
          <p:cNvPr id="8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3251200" y="5599113"/>
            <a:ext cx="4721225" cy="111283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…SAPER «USARE»!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>
          <a:xfrm>
            <a:off x="198438" y="288925"/>
            <a:ext cx="9029700" cy="728663"/>
          </a:xfrm>
        </p:spPr>
        <p:txBody>
          <a:bodyPr/>
          <a:lstStyle/>
          <a:p>
            <a:r>
              <a:rPr lang="it-IT" altLang="it-IT" smtClean="0"/>
              <a:t>ONDANSETRON</a:t>
            </a:r>
          </a:p>
        </p:txBody>
      </p:sp>
      <p:sp>
        <p:nvSpPr>
          <p:cNvPr id="8" name="CasellaDiTesto 7">
            <a:extLst>
              <a:ext uri="{FF2B5EF4-FFF2-40B4-BE49-F238E27FC236}"/>
            </a:extLst>
          </p:cNvPr>
          <p:cNvSpPr txBox="1"/>
          <p:nvPr/>
        </p:nvSpPr>
        <p:spPr>
          <a:xfrm>
            <a:off x="3175" y="1031875"/>
            <a:ext cx="6473825" cy="60007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ANTAGONISTA della SEROTONINA sul recettore 5HT</a:t>
            </a:r>
            <a:r>
              <a:rPr lang="it-IT" sz="2200" b="1" baseline="-25000" dirty="0">
                <a:solidFill>
                  <a:schemeClr val="accent3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3</a:t>
            </a:r>
          </a:p>
        </p:txBody>
      </p:sp>
      <p:sp>
        <p:nvSpPr>
          <p:cNvPr id="12" name="CasellaDiTesto 11">
            <a:extLst>
              <a:ext uri="{FF2B5EF4-FFF2-40B4-BE49-F238E27FC236}"/>
            </a:extLst>
          </p:cNvPr>
          <p:cNvSpPr txBox="1"/>
          <p:nvPr/>
        </p:nvSpPr>
        <p:spPr>
          <a:xfrm>
            <a:off x="6096000" y="1012825"/>
            <a:ext cx="5508625" cy="60007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200" b="1">
                <a:solidFill>
                  <a:srgbClr val="525252"/>
                </a:solidFill>
                <a:sym typeface="Wingdings" pitchFamily="2" charset="2"/>
              </a:rPr>
              <a:t> Effetto anti-emetico a livello SNC e SNP</a:t>
            </a:r>
            <a:endParaRPr lang="it-IT" altLang="it-IT" sz="2200" b="1" baseline="-25000">
              <a:solidFill>
                <a:srgbClr val="525252"/>
              </a:solidFill>
              <a:sym typeface="Wingdings" pitchFamily="2" charset="2"/>
            </a:endParaRPr>
          </a:p>
        </p:txBody>
      </p:sp>
      <p:sp>
        <p:nvSpPr>
          <p:cNvPr id="14" name="Ovale 13">
            <a:extLst>
              <a:ext uri="{FF2B5EF4-FFF2-40B4-BE49-F238E27FC236}"/>
            </a:extLst>
          </p:cNvPr>
          <p:cNvSpPr/>
          <p:nvPr/>
        </p:nvSpPr>
        <p:spPr>
          <a:xfrm>
            <a:off x="3939654" y="1733098"/>
            <a:ext cx="3388803" cy="216304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VOMITO INCOERCIBILE</a:t>
            </a:r>
          </a:p>
          <a:p>
            <a:pPr algn="ctr" eaLnBrk="1" hangingPunct="1"/>
            <a:r>
              <a:rPr lang="it-IT" altLang="it-IT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secondario a GEA</a:t>
            </a:r>
          </a:p>
          <a:p>
            <a:pPr algn="ctr" eaLnBrk="1" hangingPunct="1"/>
            <a:endParaRPr lang="it-IT" altLang="it-IT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/>
            <a:endParaRPr lang="it-IT" altLang="it-IT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Rettangolo con angoli arrotondati 15">
            <a:extLst>
              <a:ext uri="{FF2B5EF4-FFF2-40B4-BE49-F238E27FC236}"/>
            </a:extLst>
          </p:cNvPr>
          <p:cNvSpPr/>
          <p:nvPr/>
        </p:nvSpPr>
        <p:spPr>
          <a:xfrm>
            <a:off x="198782" y="1645168"/>
            <a:ext cx="4028661" cy="23385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 sz="2400" b="1" u="sng">
              <a:solidFill>
                <a:srgbClr val="0D0D0D"/>
              </a:solidFill>
            </a:endParaRPr>
          </a:p>
          <a:p>
            <a:pPr algn="ctr" eaLnBrk="1" hangingPunct="1"/>
            <a:endParaRPr lang="it-IT" altLang="it-IT" sz="2400" b="1" u="sng">
              <a:solidFill>
                <a:srgbClr val="0D0D0D"/>
              </a:solidFill>
            </a:endParaRPr>
          </a:p>
          <a:p>
            <a:pPr algn="ctr" eaLnBrk="1" hangingPunct="1"/>
            <a:r>
              <a:rPr lang="it-IT" altLang="it-IT" sz="2200" b="1" u="sng">
                <a:solidFill>
                  <a:srgbClr val="0D0D0D"/>
                </a:solidFill>
              </a:rPr>
              <a:t>Uniche indicazioni da foglietto illustrativo</a:t>
            </a:r>
          </a:p>
          <a:p>
            <a:pPr algn="just" eaLnBrk="1" hangingPunct="1">
              <a:buFontTx/>
              <a:buChar char="-"/>
            </a:pPr>
            <a:r>
              <a:rPr lang="it-IT" altLang="it-IT" b="1">
                <a:solidFill>
                  <a:srgbClr val="0D0D0D"/>
                </a:solidFill>
              </a:rPr>
              <a:t>Controllo di nausea e vomito indotti da chemioterapia in pz </a:t>
            </a:r>
            <a:r>
              <a:rPr lang="it-IT" altLang="it-IT" b="1" u="sng">
                <a:solidFill>
                  <a:srgbClr val="0D0D0D"/>
                </a:solidFill>
              </a:rPr>
              <a:t>&gt;</a:t>
            </a:r>
            <a:r>
              <a:rPr lang="it-IT" altLang="it-IT" b="1">
                <a:solidFill>
                  <a:srgbClr val="0D0D0D"/>
                </a:solidFill>
              </a:rPr>
              <a:t> 6 mesi;</a:t>
            </a:r>
          </a:p>
          <a:p>
            <a:pPr algn="just" eaLnBrk="1" hangingPunct="1">
              <a:buFontTx/>
              <a:buChar char="-"/>
            </a:pPr>
            <a:r>
              <a:rPr lang="it-IT" altLang="it-IT" b="1">
                <a:solidFill>
                  <a:srgbClr val="0D0D0D"/>
                </a:solidFill>
              </a:rPr>
              <a:t>Prevenzione di nausea e vomito post-operatori in pz </a:t>
            </a:r>
            <a:r>
              <a:rPr lang="it-IT" altLang="it-IT" b="1" u="sng">
                <a:solidFill>
                  <a:srgbClr val="0D0D0D"/>
                </a:solidFill>
              </a:rPr>
              <a:t>&gt;</a:t>
            </a:r>
            <a:r>
              <a:rPr lang="it-IT" altLang="it-IT" b="1">
                <a:solidFill>
                  <a:srgbClr val="0D0D0D"/>
                </a:solidFill>
              </a:rPr>
              <a:t> 1 mese.</a:t>
            </a:r>
            <a:endParaRPr lang="it-IT" altLang="it-IT" b="1" u="sng">
              <a:solidFill>
                <a:srgbClr val="0D0D0D"/>
              </a:solidFill>
            </a:endParaRPr>
          </a:p>
          <a:p>
            <a:pPr algn="ctr" eaLnBrk="1" hangingPunct="1"/>
            <a:endParaRPr lang="it-IT" altLang="it-IT" sz="2400" b="1" u="sng">
              <a:solidFill>
                <a:srgbClr val="0D0D0D"/>
              </a:solidFill>
            </a:endParaRPr>
          </a:p>
          <a:p>
            <a:pPr algn="ctr" eaLnBrk="1" hangingPunct="1"/>
            <a:endParaRPr lang="it-IT" altLang="it-IT" sz="2400" b="1" u="sng">
              <a:solidFill>
                <a:srgbClr val="0D0D0D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/>
            </a:extLst>
          </p:cNvPr>
          <p:cNvSpPr/>
          <p:nvPr/>
        </p:nvSpPr>
        <p:spPr>
          <a:xfrm>
            <a:off x="7448550" y="1557338"/>
            <a:ext cx="4379913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Molti studi ne dimostrano </a:t>
            </a:r>
            <a:r>
              <a:rPr lang="it-IT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l’efficacia nei pz che accedono al DEA con GEA e disidratazione lieve-moderata </a:t>
            </a:r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in cui il vomito è la principale barriera alla reidratazione orale</a:t>
            </a:r>
          </a:p>
        </p:txBody>
      </p:sp>
      <p:sp>
        <p:nvSpPr>
          <p:cNvPr id="18" name="Rettangolo 17">
            <a:extLst>
              <a:ext uri="{FF2B5EF4-FFF2-40B4-BE49-F238E27FC236}"/>
            </a:extLst>
          </p:cNvPr>
          <p:cNvSpPr/>
          <p:nvPr/>
        </p:nvSpPr>
        <p:spPr>
          <a:xfrm>
            <a:off x="4457290" y="3105834"/>
            <a:ext cx="2353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Off-Label !!</a:t>
            </a:r>
          </a:p>
        </p:txBody>
      </p:sp>
      <p:cxnSp>
        <p:nvCxnSpPr>
          <p:cNvPr id="21" name="Connettore 2 2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708356" y="3105834"/>
            <a:ext cx="0" cy="4700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/>
            </a:extLst>
          </p:cNvPr>
          <p:cNvSpPr/>
          <p:nvPr/>
        </p:nvSpPr>
        <p:spPr>
          <a:xfrm>
            <a:off x="7681268" y="3460516"/>
            <a:ext cx="4311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Riduzione episodi di vomito</a:t>
            </a:r>
          </a:p>
        </p:txBody>
      </p:sp>
      <p:cxnSp>
        <p:nvCxnSpPr>
          <p:cNvPr id="23" name="Connettore 2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0490994" y="3983736"/>
            <a:ext cx="0" cy="4700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/>
            </a:extLst>
          </p:cNvPr>
          <p:cNvSpPr/>
          <p:nvPr/>
        </p:nvSpPr>
        <p:spPr>
          <a:xfrm>
            <a:off x="6720752" y="4374702"/>
            <a:ext cx="5508453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Minore tasso di ospedalizzazione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 minore ricorso a reidratazione </a:t>
            </a:r>
            <a:r>
              <a:rPr lang="it-IT" sz="2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ev</a:t>
            </a:r>
            <a:endParaRPr lang="it-IT" sz="28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1"/>
          <a:stretch>
            <a:fillRect/>
          </a:stretch>
        </p:blipFill>
        <p:spPr bwMode="auto">
          <a:xfrm>
            <a:off x="17463" y="4884738"/>
            <a:ext cx="6792912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Connettore diritto 33">
            <a:extLst>
              <a:ext uri="{FF2B5EF4-FFF2-40B4-BE49-F238E27FC236}"/>
            </a:extLst>
          </p:cNvPr>
          <p:cNvCxnSpPr/>
          <p:nvPr/>
        </p:nvCxnSpPr>
        <p:spPr>
          <a:xfrm>
            <a:off x="2019300" y="5508625"/>
            <a:ext cx="466407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7463" y="5715000"/>
            <a:ext cx="235743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/>
            </a:extLst>
          </p:cNvPr>
          <p:cNvSpPr/>
          <p:nvPr/>
        </p:nvSpPr>
        <p:spPr>
          <a:xfrm>
            <a:off x="4110038" y="4884738"/>
            <a:ext cx="695325" cy="20637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9" name="Rettangolo 38">
            <a:extLst>
              <a:ext uri="{FF2B5EF4-FFF2-40B4-BE49-F238E27FC236}"/>
            </a:extLst>
          </p:cNvPr>
          <p:cNvSpPr/>
          <p:nvPr/>
        </p:nvSpPr>
        <p:spPr>
          <a:xfrm>
            <a:off x="6577013" y="5668963"/>
            <a:ext cx="58864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Cautela nei pazienti a rischio di aritmie </a:t>
            </a:r>
            <a:r>
              <a:rPr lang="it-IT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(cardiopatici, altri farmaci che prolungano QT, alterazioni elettrolitiche)</a:t>
            </a:r>
          </a:p>
        </p:txBody>
      </p:sp>
      <p:cxnSp>
        <p:nvCxnSpPr>
          <p:cNvPr id="4" name="Connettore diritto 3">
            <a:extLst>
              <a:ext uri="{FF2B5EF4-FFF2-40B4-BE49-F238E27FC236}"/>
            </a:extLst>
          </p:cNvPr>
          <p:cNvCxnSpPr/>
          <p:nvPr/>
        </p:nvCxnSpPr>
        <p:spPr>
          <a:xfrm>
            <a:off x="5227638" y="4572000"/>
            <a:ext cx="341312" cy="0"/>
          </a:xfrm>
          <a:prstGeom prst="line">
            <a:avLst/>
          </a:prstGeom>
          <a:ln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9"/>
          <a:stretch>
            <a:fillRect/>
          </a:stretch>
        </p:blipFill>
        <p:spPr bwMode="auto">
          <a:xfrm>
            <a:off x="106363" y="4156075"/>
            <a:ext cx="6370637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  <p:bldP spid="38" grpId="0" animBg="1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>
          <a:xfrm>
            <a:off x="198438" y="288925"/>
            <a:ext cx="9029700" cy="728663"/>
          </a:xfrm>
        </p:spPr>
        <p:txBody>
          <a:bodyPr/>
          <a:lstStyle/>
          <a:p>
            <a:r>
              <a:rPr lang="it-IT" altLang="it-IT" smtClean="0"/>
              <a:t>ONDANSETRON</a:t>
            </a:r>
          </a:p>
        </p:txBody>
      </p:sp>
      <p:sp>
        <p:nvSpPr>
          <p:cNvPr id="20" name="Rettangolo con angoli arrotondati 19">
            <a:extLst>
              <a:ext uri="{FF2B5EF4-FFF2-40B4-BE49-F238E27FC236}"/>
            </a:extLst>
          </p:cNvPr>
          <p:cNvSpPr/>
          <p:nvPr/>
        </p:nvSpPr>
        <p:spPr>
          <a:xfrm>
            <a:off x="6264803" y="125633"/>
            <a:ext cx="5370606" cy="79547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VOMITO INCOERCIBILE DA GEA</a:t>
            </a:r>
          </a:p>
        </p:txBody>
      </p:sp>
      <p:sp>
        <p:nvSpPr>
          <p:cNvPr id="5" name="CasellaDiTesto 4">
            <a:extLst>
              <a:ext uri="{FF2B5EF4-FFF2-40B4-BE49-F238E27FC236}"/>
            </a:extLst>
          </p:cNvPr>
          <p:cNvSpPr txBox="1"/>
          <p:nvPr/>
        </p:nvSpPr>
        <p:spPr>
          <a:xfrm>
            <a:off x="0" y="1127125"/>
            <a:ext cx="7300913" cy="101600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0,2 mg/kg/dose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per VIA SUBLINGUALE o INTRAMUSCOLARE</a:t>
            </a:r>
          </a:p>
        </p:txBody>
      </p:sp>
      <p:sp>
        <p:nvSpPr>
          <p:cNvPr id="7" name="Rettangolo con angoli arrotondati 6">
            <a:extLst>
              <a:ext uri="{FF2B5EF4-FFF2-40B4-BE49-F238E27FC236}"/>
            </a:extLst>
          </p:cNvPr>
          <p:cNvSpPr/>
          <p:nvPr/>
        </p:nvSpPr>
        <p:spPr>
          <a:xfrm>
            <a:off x="425450" y="2835275"/>
            <a:ext cx="2935288" cy="12255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u="sng" dirty="0">
                <a:solidFill>
                  <a:srgbClr val="FF0000"/>
                </a:solidFill>
              </a:rPr>
              <a:t>Fiale Im </a:t>
            </a:r>
            <a:r>
              <a:rPr lang="it-IT" sz="2400" b="1" u="sng" dirty="0" err="1">
                <a:solidFill>
                  <a:srgbClr val="FF0000"/>
                </a:solidFill>
              </a:rPr>
              <a:t>Ev</a:t>
            </a:r>
            <a:endParaRPr lang="it-IT" sz="2400" b="1" u="sng" dirty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4 mg/2 ml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8 mg/4 ml</a:t>
            </a:r>
          </a:p>
        </p:txBody>
      </p: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854075" y="2138363"/>
            <a:ext cx="1878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800" b="1">
                <a:solidFill>
                  <a:srgbClr val="FF0000"/>
                </a:solidFill>
              </a:rPr>
              <a:t>ZOFRAN</a:t>
            </a:r>
          </a:p>
        </p:txBody>
      </p:sp>
      <p:sp>
        <p:nvSpPr>
          <p:cNvPr id="9" name="Rettangolo con angoli arrotondati 8">
            <a:extLst>
              <a:ext uri="{FF2B5EF4-FFF2-40B4-BE49-F238E27FC236}"/>
            </a:extLst>
          </p:cNvPr>
          <p:cNvSpPr/>
          <p:nvPr/>
        </p:nvSpPr>
        <p:spPr>
          <a:xfrm>
            <a:off x="425450" y="4321175"/>
            <a:ext cx="2935288" cy="12271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u="sng" dirty="0" err="1">
                <a:solidFill>
                  <a:srgbClr val="FF0000"/>
                </a:solidFill>
              </a:rPr>
              <a:t>Cpr</a:t>
            </a:r>
            <a:r>
              <a:rPr lang="it-IT" sz="2400" b="1" u="sng" dirty="0">
                <a:solidFill>
                  <a:srgbClr val="FF0000"/>
                </a:solidFill>
              </a:rPr>
              <a:t> </a:t>
            </a:r>
            <a:r>
              <a:rPr lang="it-IT" sz="2400" b="1" u="sng" dirty="0" err="1">
                <a:solidFill>
                  <a:srgbClr val="FF0000"/>
                </a:solidFill>
              </a:rPr>
              <a:t>orodispersibili</a:t>
            </a:r>
            <a:endParaRPr lang="it-IT" sz="2400" b="1" u="sng" dirty="0">
              <a:solidFill>
                <a:srgbClr val="FF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4 mg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8 mg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1189038"/>
            <a:ext cx="42005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ttore 2 10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902603" y="1539081"/>
            <a:ext cx="795130" cy="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3183194" y="3447256"/>
            <a:ext cx="630368" cy="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/>
            </a:extLst>
          </p:cNvPr>
          <p:cNvSpPr txBox="1"/>
          <p:nvPr/>
        </p:nvSpPr>
        <p:spPr>
          <a:xfrm>
            <a:off x="3641725" y="2825750"/>
            <a:ext cx="2530475" cy="52387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800" b="1" u="sng">
                <a:solidFill>
                  <a:srgbClr val="525252"/>
                </a:solidFill>
              </a:rPr>
              <a:t>In ml </a:t>
            </a:r>
            <a:r>
              <a:rPr lang="it-IT" altLang="it-IT" sz="2800" b="1" u="sng">
                <a:solidFill>
                  <a:srgbClr val="525252"/>
                </a:solidFill>
                <a:sym typeface="Wingdings" pitchFamily="2" charset="2"/>
              </a:rPr>
              <a:t>Peso/10</a:t>
            </a:r>
            <a:endParaRPr lang="it-IT" altLang="it-IT" sz="2800" b="1" u="sng">
              <a:solidFill>
                <a:srgbClr val="525252"/>
              </a:solidFill>
            </a:endParaRPr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-15875" y="2530475"/>
            <a:ext cx="2668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2400" b="1"/>
              <a:t>A partire dai 6 mesi</a:t>
            </a:r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-92075" y="4021138"/>
            <a:ext cx="2824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2400" b="1"/>
              <a:t>A partire dai 12 mesi</a:t>
            </a:r>
          </a:p>
        </p:txBody>
      </p:sp>
      <p:sp>
        <p:nvSpPr>
          <p:cNvPr id="21" name="CasellaDiTesto 20">
            <a:extLst>
              <a:ext uri="{FF2B5EF4-FFF2-40B4-BE49-F238E27FC236}"/>
            </a:extLst>
          </p:cNvPr>
          <p:cNvSpPr txBox="1"/>
          <p:nvPr/>
        </p:nvSpPr>
        <p:spPr>
          <a:xfrm>
            <a:off x="3130550" y="4365625"/>
            <a:ext cx="5256213" cy="1138238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Posizionare la </a:t>
            </a:r>
            <a:r>
              <a:rPr lang="it-IT" sz="24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cpr</a:t>
            </a: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sotto la lingua o nel fornice gengivale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(dissolvenza immediata)</a:t>
            </a:r>
          </a:p>
        </p:txBody>
      </p:sp>
      <p:sp>
        <p:nvSpPr>
          <p:cNvPr id="23" name="CasellaDiTesto 22">
            <a:extLst>
              <a:ext uri="{FF2B5EF4-FFF2-40B4-BE49-F238E27FC236}"/>
            </a:extLst>
          </p:cNvPr>
          <p:cNvSpPr txBox="1"/>
          <p:nvPr/>
        </p:nvSpPr>
        <p:spPr>
          <a:xfrm>
            <a:off x="3498850" y="3392488"/>
            <a:ext cx="2530475" cy="523875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u="sng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Max 8 mg</a:t>
            </a:r>
          </a:p>
        </p:txBody>
      </p:sp>
      <p:sp>
        <p:nvSpPr>
          <p:cNvPr id="25" name="CasellaDiTesto 24">
            <a:extLst>
              <a:ext uri="{FF2B5EF4-FFF2-40B4-BE49-F238E27FC236}"/>
            </a:extLst>
          </p:cNvPr>
          <p:cNvSpPr txBox="1"/>
          <p:nvPr/>
        </p:nvSpPr>
        <p:spPr>
          <a:xfrm>
            <a:off x="1538288" y="6272213"/>
            <a:ext cx="9267825" cy="554037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Dopo 30 minuti, proporre Soluzione Reidratante Orale</a:t>
            </a:r>
          </a:p>
        </p:txBody>
      </p:sp>
      <p:cxnSp>
        <p:nvCxnSpPr>
          <p:cNvPr id="26" name="Connettore 2 25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5757862" y="5809562"/>
            <a:ext cx="0" cy="46194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ttangolo con angoli arrotondati 27">
            <a:extLst>
              <a:ext uri="{FF2B5EF4-FFF2-40B4-BE49-F238E27FC236}"/>
            </a:extLst>
          </p:cNvPr>
          <p:cNvSpPr/>
          <p:nvPr/>
        </p:nvSpPr>
        <p:spPr>
          <a:xfrm>
            <a:off x="7497432" y="2189018"/>
            <a:ext cx="4268718" cy="18270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 sz="2000" b="1">
              <a:solidFill>
                <a:srgbClr val="0D0D0D"/>
              </a:solidFill>
            </a:endParaRPr>
          </a:p>
          <a:p>
            <a:pPr algn="ctr" eaLnBrk="1" hangingPunct="1"/>
            <a:r>
              <a:rPr lang="it-IT" altLang="it-IT" sz="2000" b="1">
                <a:solidFill>
                  <a:srgbClr val="0D0D0D"/>
                </a:solidFill>
              </a:rPr>
              <a:t>Una sola dose efficace nel 95% pz circa.</a:t>
            </a:r>
          </a:p>
          <a:p>
            <a:pPr algn="ctr" eaLnBrk="1" hangingPunct="1"/>
            <a:r>
              <a:rPr lang="it-IT" altLang="it-IT" sz="2000" b="1">
                <a:solidFill>
                  <a:srgbClr val="0D0D0D"/>
                </a:solidFill>
              </a:rPr>
              <a:t>Se dopo una seconda dose di Zofran (dopo 4 h), persiste vomito </a:t>
            </a:r>
          </a:p>
          <a:p>
            <a:pPr algn="ctr" eaLnBrk="1" hangingPunct="1"/>
            <a:r>
              <a:rPr lang="it-IT" altLang="it-IT" sz="2000" b="1">
                <a:solidFill>
                  <a:srgbClr val="0D0D0D"/>
                </a:solidFill>
                <a:sym typeface="Wingdings" pitchFamily="2" charset="2"/>
              </a:rPr>
              <a:t> pensa ad altre cause! </a:t>
            </a:r>
            <a:endParaRPr lang="it-IT" altLang="it-IT" sz="1600" b="1">
              <a:solidFill>
                <a:srgbClr val="0D0D0D"/>
              </a:solidFill>
            </a:endParaRPr>
          </a:p>
          <a:p>
            <a:pPr algn="ctr" eaLnBrk="1" hangingPunct="1"/>
            <a:endParaRPr lang="it-IT" altLang="it-IT" sz="2400" b="1">
              <a:solidFill>
                <a:srgbClr val="0D0D0D"/>
              </a:solidFill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8" b="21823"/>
          <a:stretch>
            <a:fillRect/>
          </a:stretch>
        </p:blipFill>
        <p:spPr bwMode="auto">
          <a:xfrm>
            <a:off x="8386763" y="4365625"/>
            <a:ext cx="36036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/>
      <p:bldP spid="9" grpId="0" animBg="1"/>
      <p:bldP spid="17" grpId="0"/>
      <p:bldP spid="16" grpId="0"/>
      <p:bldP spid="19" grpId="0"/>
      <p:bldP spid="21" grpId="0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4" y="165981"/>
            <a:ext cx="7545386" cy="417443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isultati immagini per STOP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259" y="1727992"/>
            <a:ext cx="3076680" cy="2612424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 rot="20213465">
            <a:off x="5804502" y="1004716"/>
            <a:ext cx="5508453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DELLA PRESENTAZIONE…SI !!</a:t>
            </a:r>
          </a:p>
        </p:txBody>
      </p:sp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569843" y="4524626"/>
            <a:ext cx="697064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DELLO STUDIO…NO !!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311150" y="5453063"/>
            <a:ext cx="9029700" cy="1111250"/>
          </a:xfrm>
        </p:spPr>
        <p:txBody>
          <a:bodyPr/>
          <a:lstStyle/>
          <a:p>
            <a:pPr algn="ctr"/>
            <a:r>
              <a:rPr lang="it-IT" altLang="it-IT" sz="2400" smtClean="0"/>
              <a:t>Nella slide successiva, troverete la bibliografia per rivedere questi e i tanti altri farmaci da ricordare nell’Emergenza-Urgenza Pediatrica!</a:t>
            </a: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 rot="19731017">
            <a:off x="8652198" y="4755458"/>
            <a:ext cx="367233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Steroidi,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Broncodilatatori,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Analgesici </a:t>
            </a:r>
            <a:r>
              <a:rPr lang="it-IT" sz="28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etc</a:t>
            </a:r>
            <a:r>
              <a:rPr lang="it-IT" sz="2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614" y="0"/>
            <a:ext cx="6581349" cy="480401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Immagine 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821" y="4387755"/>
            <a:ext cx="1956179" cy="24361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asellaDiTesto 3">
            <a:extLst>
              <a:ext uri="{FF2B5EF4-FFF2-40B4-BE49-F238E27FC236}"/>
            </a:extLst>
          </p:cNvPr>
          <p:cNvSpPr txBox="1"/>
          <p:nvPr/>
        </p:nvSpPr>
        <p:spPr>
          <a:xfrm>
            <a:off x="180975" y="787400"/>
            <a:ext cx="4818063" cy="360045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it-IT" altLang="it-IT" sz="1200" b="1" u="sng">
                <a:solidFill>
                  <a:srgbClr val="FF0000"/>
                </a:solidFill>
              </a:rPr>
              <a:t>ADRENALINA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1200"/>
              <a:t>Longo G, Adrenalina: tante vie per tante indicazioni, Medico e bambino, 1997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1200"/>
              <a:t>Marchetti F, Salierno P, La terapia del Croup, Medico e Bambino, 2007 </a:t>
            </a:r>
          </a:p>
          <a:p>
            <a:pPr algn="just" eaLnBrk="1" hangingPunct="1"/>
            <a:r>
              <a:rPr lang="it-IT" altLang="it-IT" sz="1200" b="1" u="sng">
                <a:solidFill>
                  <a:srgbClr val="FF0000"/>
                </a:solidFill>
              </a:rPr>
              <a:t>MIDAZOLAM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1200"/>
              <a:t>Wolfe TR, Braude DA, Intranasal medication delivery for children: a brief review and update. Pediatrics. 2010 Sep;126(3):532-7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1200"/>
              <a:t>Wolfe TR, Macfarlane TC, Intranasal midazolam therapy for pediatric status epilepticus, Am J Emerg Med. 2006 May;24(3):343-6.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1200"/>
              <a:t>Wilkes R, Tasker RC, </a:t>
            </a:r>
            <a:r>
              <a:rPr lang="en-US" altLang="it-IT" sz="1200"/>
              <a:t>Intensive care treatment of uncontrolled status epilepticus in children: systematic literature search of midazolam and anesthetic therapies, Pediatr Crit Care Med. 2014 Sep;15(7):632-9</a:t>
            </a:r>
          </a:p>
          <a:p>
            <a:pPr algn="just" eaLnBrk="1" hangingPunct="1"/>
            <a:r>
              <a:rPr lang="en-US" altLang="it-IT" sz="1200" b="1" u="sng">
                <a:solidFill>
                  <a:srgbClr val="FF0000"/>
                </a:solidFill>
              </a:rPr>
              <a:t>ONDANSETRON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1200"/>
              <a:t>Marchetti et al, Oral Ondansetron versus Domperidone for acute gastroenteritis in Pediatric Emergency Departments: multicenter double blind randomized controlled trial,  Plos one, 2016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1200"/>
              <a:t>Moeller et al, Risk of Ventricular Arrythmias and association with ondansetron, J Peds, 2016</a:t>
            </a:r>
          </a:p>
          <a:p>
            <a:pPr algn="just" eaLnBrk="1" hangingPunct="1">
              <a:buFont typeface="Arial" pitchFamily="34" charset="0"/>
              <a:buChar char="•"/>
            </a:pPr>
            <a:endParaRPr lang="en-US" altLang="it-IT" sz="1200"/>
          </a:p>
        </p:txBody>
      </p:sp>
      <p:sp>
        <p:nvSpPr>
          <p:cNvPr id="43012" name="Titolo 1"/>
          <p:cNvSpPr>
            <a:spLocks noGrp="1"/>
          </p:cNvSpPr>
          <p:nvPr>
            <p:ph type="title"/>
          </p:nvPr>
        </p:nvSpPr>
        <p:spPr>
          <a:xfrm>
            <a:off x="103188" y="0"/>
            <a:ext cx="3471862" cy="730250"/>
          </a:xfrm>
        </p:spPr>
        <p:txBody>
          <a:bodyPr/>
          <a:lstStyle/>
          <a:p>
            <a:r>
              <a:rPr lang="it-IT" altLang="it-IT" i="1" smtClean="0"/>
              <a:t>Bibliografia</a:t>
            </a:r>
          </a:p>
        </p:txBody>
      </p:sp>
      <p:sp>
        <p:nvSpPr>
          <p:cNvPr id="13" name="Rettangolo 12">
            <a:extLst>
              <a:ext uri="{FF2B5EF4-FFF2-40B4-BE49-F238E27FC236}"/>
            </a:extLst>
          </p:cNvPr>
          <p:cNvSpPr/>
          <p:nvPr/>
        </p:nvSpPr>
        <p:spPr>
          <a:xfrm>
            <a:off x="103188" y="4283075"/>
            <a:ext cx="8931275" cy="1477963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it-IT" altLang="it-IT" b="1" u="sng">
                <a:solidFill>
                  <a:srgbClr val="FF0000"/>
                </a:solidFill>
              </a:rPr>
              <a:t>MANUALI 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/>
              <a:t>Protocolli Diagnostici e Terapeutici in Emergenza e Urgenza Pediatrica, 2016, Furcolo, Quarantiello, Editore Cuzzolin </a:t>
            </a:r>
            <a:r>
              <a:rPr lang="it-IT" altLang="it-IT" b="1">
                <a:solidFill>
                  <a:srgbClr val="FF0000"/>
                </a:solidFill>
              </a:rPr>
              <a:t>(portatile, facilmente consultabile durante le guardie!)</a:t>
            </a:r>
            <a:endParaRPr lang="it-IT" altLang="it-IT"/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/>
              <a:t>EPLS, Manuale del Corso, ERC-IRC, 2015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/>
              <a:t>PALS, Provider Manual, AHA, 2016</a:t>
            </a:r>
          </a:p>
        </p:txBody>
      </p:sp>
      <p:sp>
        <p:nvSpPr>
          <p:cNvPr id="14" name="Rettangolo 13">
            <a:extLst>
              <a:ext uri="{FF2B5EF4-FFF2-40B4-BE49-F238E27FC236}"/>
            </a:extLst>
          </p:cNvPr>
          <p:cNvSpPr/>
          <p:nvPr/>
        </p:nvSpPr>
        <p:spPr>
          <a:xfrm>
            <a:off x="0" y="5878513"/>
            <a:ext cx="93726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u="sng" dirty="0">
                <a:solidFill>
                  <a:srgbClr val="FF0000"/>
                </a:solidFill>
                <a:latin typeface="+mn-lt"/>
              </a:rPr>
              <a:t>SCHEDE SINTETICHE SINGOLI FARMACI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dirty="0">
                <a:latin typeface="+mn-lt"/>
              </a:rPr>
              <a:t>Previati R, Renna S, Valentino G, Vitale A, Guida all’uso dei farmaci nelle emergenze-urgenze pediatriche , Rivista di Emergenza ed Urgenza Pediatrica, 2011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olo 1"/>
          <p:cNvSpPr>
            <a:spLocks noGrp="1"/>
          </p:cNvSpPr>
          <p:nvPr>
            <p:ph type="title"/>
          </p:nvPr>
        </p:nvSpPr>
        <p:spPr>
          <a:xfrm>
            <a:off x="282575" y="20638"/>
            <a:ext cx="9029700" cy="906462"/>
          </a:xfrm>
        </p:spPr>
        <p:txBody>
          <a:bodyPr/>
          <a:lstStyle/>
          <a:p>
            <a:r>
              <a:rPr lang="it-IT" altLang="it-IT" smtClean="0"/>
              <a:t>Indice</a:t>
            </a:r>
          </a:p>
        </p:txBody>
      </p:sp>
      <p:sp>
        <p:nvSpPr>
          <p:cNvPr id="4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8000" y="2081213"/>
            <a:ext cx="4722813" cy="3962400"/>
          </a:xfrm>
          <a:prstGeom prst="rect">
            <a:avLst/>
          </a:prstGeom>
        </p:spPr>
        <p:txBody>
          <a:bodyPr anchor="ctr"/>
          <a:lstStyle>
            <a:lvl1pPr marL="571500" indent="-5715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Adrenalina</a:t>
            </a:r>
          </a:p>
          <a:p>
            <a:pPr eaLnBrk="1" hangingPunct="1"/>
            <a:endParaRPr lang="it-IT" altLang="it-IT" sz="3600">
              <a:solidFill>
                <a:srgbClr val="5252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Midazolam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Flumazenil</a:t>
            </a:r>
          </a:p>
          <a:p>
            <a:pPr eaLnBrk="1" hangingPunct="1"/>
            <a:endParaRPr lang="it-IT" altLang="it-IT" sz="3600">
              <a:solidFill>
                <a:srgbClr val="5252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Adenosina</a:t>
            </a:r>
          </a:p>
          <a:p>
            <a:pPr eaLnBrk="1" hangingPunct="1"/>
            <a:endParaRPr lang="it-IT" altLang="it-IT" sz="3600">
              <a:solidFill>
                <a:srgbClr val="5252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Ondansetron</a:t>
            </a:r>
          </a:p>
          <a:p>
            <a:pPr eaLnBrk="1" hangingPunct="1"/>
            <a: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endParaRPr lang="it-IT" altLang="it-IT" sz="3600">
              <a:solidFill>
                <a:srgbClr val="5252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535613" y="646113"/>
            <a:ext cx="4722812" cy="12747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36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Dosaggi pro kg</a:t>
            </a:r>
            <a: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/>
            </a:r>
            <a:br>
              <a:rPr lang="it-IT" altLang="it-IT" sz="3600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</a:br>
            <a:endParaRPr lang="it-IT" altLang="it-IT" sz="3600">
              <a:solidFill>
                <a:srgbClr val="5252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6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559300" y="1489075"/>
            <a:ext cx="7181850" cy="9937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it-IT" sz="2800" dirty="0">
                <a:solidFill>
                  <a:schemeClr val="tx2">
                    <a:lumMod val="50000"/>
                  </a:schemeClr>
                </a:solidFill>
              </a:rPr>
              <a:t>Come stimiamo il peso in situazioni di emergenza/urgenza?</a:t>
            </a:r>
          </a:p>
        </p:txBody>
      </p:sp>
      <p:pic>
        <p:nvPicPr>
          <p:cNvPr id="1026" name="Picture 2" descr="https://images-na.ssl-images-amazon.com/images/I/51Wj7NafxmL._SY299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317875"/>
            <a:ext cx="42449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>
            <a:extLst>
              <a:ext uri="{FF2B5EF4-FFF2-40B4-BE49-F238E27FC236}"/>
            </a:extLst>
          </p:cNvPr>
          <p:cNvSpPr/>
          <p:nvPr/>
        </p:nvSpPr>
        <p:spPr>
          <a:xfrm>
            <a:off x="4117297" y="2720488"/>
            <a:ext cx="382053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Nastro di </a:t>
            </a:r>
            <a:r>
              <a:rPr lang="it-IT" sz="3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Broselow</a:t>
            </a:r>
            <a:endParaRPr lang="it-IT" sz="3600" b="1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  <p:sp>
        <p:nvSpPr>
          <p:cNvPr id="9" name="Rettangolo 8">
            <a:extLst>
              <a:ext uri="{FF2B5EF4-FFF2-40B4-BE49-F238E27FC236}"/>
            </a:extLst>
          </p:cNvPr>
          <p:cNvSpPr/>
          <p:nvPr/>
        </p:nvSpPr>
        <p:spPr>
          <a:xfrm>
            <a:off x="8278778" y="2757277"/>
            <a:ext cx="353782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Formula empirica</a:t>
            </a:r>
          </a:p>
        </p:txBody>
      </p:sp>
      <p:sp>
        <p:nvSpPr>
          <p:cNvPr id="10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278813" y="3438525"/>
            <a:ext cx="38735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altLang="it-IT" sz="32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PESO =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320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(età in anni + 4) x 2</a:t>
            </a:r>
            <a:endParaRPr lang="it-IT" altLang="it-IT" sz="2300"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11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070850" y="4203700"/>
            <a:ext cx="4081463" cy="26336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it-IT" sz="20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la fascia di età da 1-14 aa;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Adolescenti «grandi per età» </a:t>
            </a: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adeguamento verso l’alto  arrotondare alla decina successiva (es, 12 anni: 32  arrotondare a 40 kg)</a:t>
            </a:r>
          </a:p>
          <a:p>
            <a:pPr fontAlgn="auto">
              <a:spcAft>
                <a:spcPts val="0"/>
              </a:spcAft>
              <a:defRPr/>
            </a:pPr>
            <a:r>
              <a:rPr lang="it-IT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&gt;50 kg: schemi dosaggio per adulto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336550" y="220663"/>
            <a:ext cx="6886575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Vie di somministrazione</a:t>
            </a:r>
          </a:p>
        </p:txBody>
      </p:sp>
      <p:sp>
        <p:nvSpPr>
          <p:cNvPr id="2" name="Rettangolo con angoli arrotondati 1">
            <a:extLst>
              <a:ext uri="{FF2B5EF4-FFF2-40B4-BE49-F238E27FC236}"/>
            </a:extLst>
          </p:cNvPr>
          <p:cNvSpPr/>
          <p:nvPr/>
        </p:nvSpPr>
        <p:spPr>
          <a:xfrm>
            <a:off x="5909481" y="225284"/>
            <a:ext cx="5764695" cy="64935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ACCESSO VASCOLARE IN EMERGENZA</a:t>
            </a:r>
          </a:p>
        </p:txBody>
      </p:sp>
      <p:sp>
        <p:nvSpPr>
          <p:cNvPr id="10" name="Rettangolo 9">
            <a:extLst>
              <a:ext uri="{FF2B5EF4-FFF2-40B4-BE49-F238E27FC236}"/>
            </a:extLst>
          </p:cNvPr>
          <p:cNvSpPr/>
          <p:nvPr/>
        </p:nvSpPr>
        <p:spPr>
          <a:xfrm>
            <a:off x="95512" y="970305"/>
            <a:ext cx="66685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Accesso venoso periferico (EV)</a:t>
            </a:r>
          </a:p>
        </p:txBody>
      </p:sp>
      <p:sp>
        <p:nvSpPr>
          <p:cNvPr id="15" name="Rettangolo 14">
            <a:extLst>
              <a:ext uri="{FF2B5EF4-FFF2-40B4-BE49-F238E27FC236}"/>
            </a:extLst>
          </p:cNvPr>
          <p:cNvSpPr/>
          <p:nvPr/>
        </p:nvSpPr>
        <p:spPr>
          <a:xfrm>
            <a:off x="152418" y="3040045"/>
            <a:ext cx="512351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Accesso intraosseo (IO)</a:t>
            </a:r>
          </a:p>
        </p:txBody>
      </p:sp>
      <p:sp>
        <p:nvSpPr>
          <p:cNvPr id="8199" name="Segnaposto contenuto 13"/>
          <p:cNvSpPr txBox="1">
            <a:spLocks/>
          </p:cNvSpPr>
          <p:nvPr/>
        </p:nvSpPr>
        <p:spPr bwMode="auto">
          <a:xfrm>
            <a:off x="152400" y="1793875"/>
            <a:ext cx="5573713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it-IT" altLang="it-IT" sz="2400"/>
              <a:t>Utilizzare la cannula delle maggiori dimensioni possibili, in rapporto alle dimensioni della vena</a:t>
            </a:r>
          </a:p>
        </p:txBody>
      </p:sp>
      <p:sp>
        <p:nvSpPr>
          <p:cNvPr id="23" name="Rettangolo 22">
            <a:extLst>
              <a:ext uri="{FF2B5EF4-FFF2-40B4-BE49-F238E27FC236}"/>
            </a:extLst>
          </p:cNvPr>
          <p:cNvSpPr/>
          <p:nvPr/>
        </p:nvSpPr>
        <p:spPr>
          <a:xfrm>
            <a:off x="152418" y="5806044"/>
            <a:ext cx="61606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PRIMA SCELTA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in caso di arresto CR e nello shock scompensato</a:t>
            </a:r>
          </a:p>
        </p:txBody>
      </p:sp>
      <p:sp>
        <p:nvSpPr>
          <p:cNvPr id="26" name="Segnaposto contenuto 1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52400" y="3929063"/>
            <a:ext cx="5573713" cy="18732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it-IT" altLang="it-IT" sz="2400"/>
              <a:t>In tutte le età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400"/>
              <a:t>Ottenibile in genere tra i 30 ed i 60 secondi</a:t>
            </a: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400"/>
              <a:t>Tutti i farmaci somministrabili per EV sono somministrabili per IO</a:t>
            </a: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365250"/>
            <a:ext cx="4487863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>
            <a:extLst>
              <a:ext uri="{FF2B5EF4-FFF2-40B4-BE49-F238E27FC236}"/>
            </a:extLst>
          </p:cNvPr>
          <p:cNvSpPr/>
          <p:nvPr/>
        </p:nvSpPr>
        <p:spPr>
          <a:xfrm rot="19999216">
            <a:off x="9120139" y="3480677"/>
            <a:ext cx="291035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Gold standard</a:t>
            </a:r>
          </a:p>
        </p:txBody>
      </p:sp>
      <p:sp>
        <p:nvSpPr>
          <p:cNvPr id="20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223125" y="4679950"/>
            <a:ext cx="4665663" cy="1154113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facili da inserire;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Minore probabilità di dislocazione;</a:t>
            </a:r>
          </a:p>
          <a:p>
            <a:pPr marL="571500" indent="-5715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 minima prima dell’utilizzo.</a:t>
            </a:r>
          </a:p>
        </p:txBody>
      </p:sp>
      <p:sp>
        <p:nvSpPr>
          <p:cNvPr id="27" name="Rettangolo 26">
            <a:extLst>
              <a:ext uri="{FF2B5EF4-FFF2-40B4-BE49-F238E27FC236}"/>
            </a:extLst>
          </p:cNvPr>
          <p:cNvSpPr/>
          <p:nvPr/>
        </p:nvSpPr>
        <p:spPr>
          <a:xfrm>
            <a:off x="7059613" y="5957888"/>
            <a:ext cx="5338762" cy="90011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1000"/>
              <a:t>- ISTRUZIONI D’USO: </a:t>
            </a:r>
            <a:r>
              <a:rPr lang="it-IT" altLang="it-IT" sz="1000">
                <a:hlinkClick r:id="rId4"/>
              </a:rPr>
              <a:t>https://www.teleflex.com/usa/product-areas/vascular-access/emergency-trauma-products/intraosseous-access/EZ-IO%20Pocket%20Guide%20ipad%20MC-000280%20Rev%2003.pdf</a:t>
            </a:r>
            <a:r>
              <a:rPr lang="it-IT" altLang="it-IT" sz="1000"/>
              <a:t> </a:t>
            </a:r>
          </a:p>
          <a:p>
            <a:pPr eaLnBrk="1" hangingPunct="1"/>
            <a:r>
              <a:rPr lang="it-IT" altLang="it-IT" sz="1000"/>
              <a:t>- APP APPLE: </a:t>
            </a:r>
            <a:r>
              <a:rPr lang="it-IT" altLang="it-IT" sz="1000">
                <a:hlinkClick r:id="rId5"/>
              </a:rPr>
              <a:t>https://itunes.apple.com/us/app/ez-io/id580863307?mt=8</a:t>
            </a:r>
            <a:endParaRPr lang="it-IT" altLang="it-IT" sz="1000"/>
          </a:p>
          <a:p>
            <a:pPr eaLnBrk="1" hangingPunct="1"/>
            <a:r>
              <a:rPr lang="it-IT" altLang="it-IT" sz="1000"/>
              <a:t>- APP ANDROID: </a:t>
            </a:r>
            <a:r>
              <a:rPr lang="it-IT" altLang="it-IT" sz="1000">
                <a:hlinkClick r:id="rId6"/>
              </a:rPr>
              <a:t>https://play.google.com/store/apps/details?id=com.vidacare.ezio&amp;hl=en</a:t>
            </a:r>
            <a:r>
              <a:rPr lang="it-IT" altLang="it-IT" sz="1000"/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/>
            </a:extLst>
          </p:cNvPr>
          <p:cNvSpPr/>
          <p:nvPr/>
        </p:nvSpPr>
        <p:spPr>
          <a:xfrm>
            <a:off x="238539" y="119432"/>
            <a:ext cx="5046002" cy="232207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</a:rPr>
              <a:t>QUALSIASI FARMACO SOMMINISTRATO DURANTE </a:t>
            </a:r>
            <a:r>
              <a:rPr lang="it-IT" sz="2400" b="1" dirty="0">
                <a:solidFill>
                  <a:srgbClr val="FF0000"/>
                </a:solidFill>
              </a:rPr>
              <a:t>RIANIMAZIONE</a:t>
            </a:r>
            <a:r>
              <a:rPr lang="it-IT" sz="2400" b="1" dirty="0">
                <a:solidFill>
                  <a:schemeClr val="accent3">
                    <a:lumMod val="50000"/>
                  </a:schemeClr>
                </a:solidFill>
              </a:rPr>
              <a:t> VA INFUSO FACENDOLO SEGUIRE DA </a:t>
            </a:r>
            <a:r>
              <a:rPr lang="it-IT" sz="2400" b="1" dirty="0">
                <a:solidFill>
                  <a:srgbClr val="FF0000"/>
                </a:solidFill>
              </a:rPr>
              <a:t>UN BOLO DI ALMENO 5 ML DI SF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262313"/>
            <a:ext cx="3132138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183063"/>
            <a:ext cx="2255838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>
            <a:extLst>
              <a:ext uri="{FF2B5EF4-FFF2-40B4-BE49-F238E27FC236}"/>
            </a:extLst>
          </p:cNvPr>
          <p:cNvSpPr/>
          <p:nvPr/>
        </p:nvSpPr>
        <p:spPr>
          <a:xfrm>
            <a:off x="5510402" y="369027"/>
            <a:ext cx="273813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Rubinetto a 3 vie</a:t>
            </a:r>
          </a:p>
        </p:txBody>
      </p:sp>
      <p:pic>
        <p:nvPicPr>
          <p:cNvPr id="16" name="Immagine 1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863" y="119432"/>
            <a:ext cx="3282302" cy="24942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4540250"/>
            <a:ext cx="316706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1037">
            <a:off x="223838" y="1870075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732" y="4009231"/>
            <a:ext cx="140176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3057" y="5183981"/>
            <a:ext cx="140176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ttore 2 28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2095263" y="2950155"/>
            <a:ext cx="1240041" cy="892258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8521235" y="5800096"/>
            <a:ext cx="500495" cy="409481"/>
          </a:xfrm>
          <a:prstGeom prst="line">
            <a:avLst/>
          </a:prstGeom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9017675" y="5820013"/>
            <a:ext cx="603211" cy="402151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100263"/>
            <a:ext cx="528478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41037">
            <a:off x="6380163" y="3046413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220663"/>
            <a:ext cx="6886575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Vie di somministrazione</a:t>
            </a:r>
          </a:p>
        </p:txBody>
      </p:sp>
      <p:sp>
        <p:nvSpPr>
          <p:cNvPr id="10" name="Rettangolo con angoli arrotondati 9">
            <a:extLst>
              <a:ext uri="{FF2B5EF4-FFF2-40B4-BE49-F238E27FC236}"/>
            </a:extLst>
          </p:cNvPr>
          <p:cNvSpPr/>
          <p:nvPr/>
        </p:nvSpPr>
        <p:spPr>
          <a:xfrm>
            <a:off x="5909481" y="225284"/>
            <a:ext cx="4586241" cy="649358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 NON VASCOLARI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855788"/>
            <a:ext cx="5713412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>
            <a:extLst>
              <a:ext uri="{FF2B5EF4-FFF2-40B4-BE49-F238E27FC236}"/>
            </a:extLst>
          </p:cNvPr>
          <p:cNvSpPr/>
          <p:nvPr/>
        </p:nvSpPr>
        <p:spPr>
          <a:xfrm>
            <a:off x="2802290" y="953686"/>
            <a:ext cx="19541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Via rettale</a:t>
            </a:r>
          </a:p>
        </p:txBody>
      </p:sp>
      <p:sp>
        <p:nvSpPr>
          <p:cNvPr id="12" name="Segnaposto contenuto 1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980113" y="1908175"/>
            <a:ext cx="5945187" cy="217646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it-IT" altLang="it-IT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MUCOSA NASALE</a:t>
            </a:r>
          </a:p>
          <a:p>
            <a:pPr algn="just" eaLnBrk="1" hangingPunct="1"/>
            <a:r>
              <a:rPr lang="it-IT" altLang="it-IT" sz="2000"/>
              <a:t>Superficie molto irrorata </a:t>
            </a:r>
            <a:r>
              <a:rPr lang="it-IT" altLang="it-IT" sz="2000">
                <a:sym typeface="Wingdings" pitchFamily="2" charset="2"/>
              </a:rPr>
              <a:t> grande capacità di assorbimento del farmaco;</a:t>
            </a:r>
          </a:p>
          <a:p>
            <a:pPr algn="just" eaLnBrk="1" hangingPunct="1"/>
            <a:r>
              <a:rPr lang="it-IT" altLang="it-IT" sz="2000">
                <a:sym typeface="Wingdings" pitchFamily="2" charset="2"/>
              </a:rPr>
              <a:t>No first pass-epatico  </a:t>
            </a:r>
            <a:r>
              <a:rPr lang="it-IT" altLang="it-IT" sz="2000" b="1">
                <a:solidFill>
                  <a:srgbClr val="FF0000"/>
                </a:solidFill>
                <a:sym typeface="Wingdings" pitchFamily="2" charset="2"/>
              </a:rPr>
              <a:t>biodisponibilità completa </a:t>
            </a:r>
            <a:r>
              <a:rPr lang="it-IT" altLang="it-IT" sz="2000">
                <a:sym typeface="Wingdings" pitchFamily="2" charset="2"/>
              </a:rPr>
              <a:t>e immediato ingresso nella circolazione venosa e, quindi sistemica e </a:t>
            </a:r>
            <a:r>
              <a:rPr lang="it-IT" altLang="it-IT" sz="2000" b="1">
                <a:solidFill>
                  <a:srgbClr val="FF0000"/>
                </a:solidFill>
                <a:sym typeface="Wingdings" pitchFamily="2" charset="2"/>
              </a:rPr>
              <a:t>picco plasmatico quasi equivalente alla via EV</a:t>
            </a:r>
          </a:p>
          <a:p>
            <a:pPr algn="just" eaLnBrk="1" hangingPunct="1"/>
            <a:endParaRPr lang="it-IT" altLang="it-IT" sz="2000"/>
          </a:p>
        </p:txBody>
      </p:sp>
      <p:sp>
        <p:nvSpPr>
          <p:cNvPr id="7" name="Rettangolo 6">
            <a:extLst>
              <a:ext uri="{FF2B5EF4-FFF2-40B4-BE49-F238E27FC236}"/>
            </a:extLst>
          </p:cNvPr>
          <p:cNvSpPr/>
          <p:nvPr/>
        </p:nvSpPr>
        <p:spPr>
          <a:xfrm>
            <a:off x="8348583" y="889580"/>
            <a:ext cx="3036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Via </a:t>
            </a:r>
            <a:r>
              <a:rPr lang="it-IT" sz="3600" b="1" u="sng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intranasale</a:t>
            </a:r>
            <a:endParaRPr lang="it-IT" sz="36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5" name="Segnaposto contenuto 1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910263" y="4746625"/>
            <a:ext cx="6086475" cy="203358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it-IT" altLang="it-IT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MUCOSA OLFATTORIA</a:t>
            </a:r>
          </a:p>
          <a:p>
            <a:pPr algn="just" eaLnBrk="1" hangingPunct="1"/>
            <a:r>
              <a:rPr lang="it-IT" altLang="it-IT" sz="2000"/>
              <a:t>Diretta comunicazione con bulbo olfattorio e, quindi, con SNC</a:t>
            </a:r>
            <a:endParaRPr lang="it-IT" altLang="it-IT" sz="2000">
              <a:sym typeface="Wingdings" pitchFamily="2" charset="2"/>
            </a:endParaRPr>
          </a:p>
          <a:p>
            <a:pPr algn="just" eaLnBrk="1" hangingPunct="1"/>
            <a:r>
              <a:rPr lang="it-IT" altLang="it-IT" sz="2000">
                <a:sym typeface="Wingdings" pitchFamily="2" charset="2"/>
              </a:rPr>
              <a:t>(Meccanismo ancora non chiaro) </a:t>
            </a:r>
            <a:r>
              <a:rPr lang="it-IT" altLang="it-IT" sz="2000" b="1">
                <a:solidFill>
                  <a:srgbClr val="FF0000"/>
                </a:solidFill>
                <a:sym typeface="Wingdings" pitchFamily="2" charset="2"/>
              </a:rPr>
              <a:t>Molecole lipofiliche raggiungono rapidamente SNC</a:t>
            </a:r>
            <a:r>
              <a:rPr lang="it-IT" altLang="it-IT" sz="2000">
                <a:sym typeface="Wingdings" pitchFamily="2" charset="2"/>
              </a:rPr>
              <a:t>, evitando la BEE, probabilmente attraverso il perinevrio</a:t>
            </a:r>
          </a:p>
          <a:p>
            <a:pPr algn="just" eaLnBrk="1" hangingPunct="1"/>
            <a:endParaRPr lang="it-IT" altLang="it-IT" sz="2000"/>
          </a:p>
        </p:txBody>
      </p:sp>
      <p:sp>
        <p:nvSpPr>
          <p:cNvPr id="18" name="Rettangolo con angoli arrotondati 17">
            <a:extLst>
              <a:ext uri="{FF2B5EF4-FFF2-40B4-BE49-F238E27FC236}"/>
            </a:extLst>
          </p:cNvPr>
          <p:cNvSpPr/>
          <p:nvPr/>
        </p:nvSpPr>
        <p:spPr>
          <a:xfrm>
            <a:off x="3921125" y="3611563"/>
            <a:ext cx="1377950" cy="584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/>
            </a:extLst>
          </p:cNvPr>
          <p:cNvSpPr/>
          <p:nvPr/>
        </p:nvSpPr>
        <p:spPr>
          <a:xfrm>
            <a:off x="0" y="5981806"/>
            <a:ext cx="614186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D’uso sempre più frequente in: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SEDAZIONE PROCEDURALE e CRISI CONVULSIVE</a:t>
            </a:r>
          </a:p>
        </p:txBody>
      </p:sp>
      <p:sp>
        <p:nvSpPr>
          <p:cNvPr id="19" name="Ovale 18">
            <a:extLst>
              <a:ext uri="{FF2B5EF4-FFF2-40B4-BE49-F238E27FC236}"/>
            </a:extLst>
          </p:cNvPr>
          <p:cNvSpPr/>
          <p:nvPr/>
        </p:nvSpPr>
        <p:spPr>
          <a:xfrm rot="878710">
            <a:off x="4610100" y="3211513"/>
            <a:ext cx="644525" cy="43497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/>
            </a:extLst>
          </p:cNvPr>
          <p:cNvSpPr/>
          <p:nvPr/>
        </p:nvSpPr>
        <p:spPr>
          <a:xfrm>
            <a:off x="38902" y="953686"/>
            <a:ext cx="3013862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Via inalatoria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(nebulizzatore jet, </a:t>
            </a:r>
            <a:r>
              <a:rPr lang="it-IT" sz="20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pMDI</a:t>
            </a:r>
            <a:r>
              <a:rPr lang="it-IT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  <a:endParaRPr lang="it-IT" sz="20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3" name="Rettangolo 12">
            <a:extLst>
              <a:ext uri="{FF2B5EF4-FFF2-40B4-BE49-F238E27FC236}"/>
            </a:extLst>
          </p:cNvPr>
          <p:cNvSpPr/>
          <p:nvPr/>
        </p:nvSpPr>
        <p:spPr>
          <a:xfrm>
            <a:off x="4884569" y="952559"/>
            <a:ext cx="277031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Via sublinguale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0" y="220663"/>
            <a:ext cx="6886575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Vie di somministrazione</a:t>
            </a:r>
          </a:p>
        </p:txBody>
      </p:sp>
      <p:pic>
        <p:nvPicPr>
          <p:cNvPr id="14" name="Immagine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572" y="4334993"/>
            <a:ext cx="3094822" cy="215551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Immagine 15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078" y="4148918"/>
            <a:ext cx="3648730" cy="26645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8" name="Rettangolo 17">
            <a:extLst>
              <a:ext uri="{FF2B5EF4-FFF2-40B4-BE49-F238E27FC236}"/>
            </a:extLst>
          </p:cNvPr>
          <p:cNvSpPr/>
          <p:nvPr/>
        </p:nvSpPr>
        <p:spPr>
          <a:xfrm>
            <a:off x="6118671" y="220109"/>
            <a:ext cx="3824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b="1" u="sng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Terapia </a:t>
            </a:r>
            <a:r>
              <a:rPr lang="it-IT" sz="3600" b="1" u="sng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Intranasale</a:t>
            </a:r>
            <a:endParaRPr lang="it-IT" sz="36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19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1913" y="938213"/>
            <a:ext cx="3248025" cy="163353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</a:rPr>
              <a:t>Via efficace;</a:t>
            </a:r>
          </a:p>
          <a:p>
            <a:pPr marL="571500" indent="-5715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</a:rPr>
              <a:t>Via incruenta;</a:t>
            </a:r>
          </a:p>
          <a:p>
            <a:pPr marL="571500" indent="-5715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it-IT" sz="2400" dirty="0">
                <a:solidFill>
                  <a:schemeClr val="accent3">
                    <a:lumMod val="50000"/>
                  </a:schemeClr>
                </a:solidFill>
              </a:rPr>
              <a:t>Via immediata e di facile utilizzo. </a:t>
            </a:r>
          </a:p>
        </p:txBody>
      </p:sp>
      <p:sp>
        <p:nvSpPr>
          <p:cNvPr id="20" name="Titolo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81050" y="3921125"/>
            <a:ext cx="4722813" cy="224155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 sz="2800">
              <a:solidFill>
                <a:srgbClr val="52525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sp>
        <p:nvSpPr>
          <p:cNvPr id="2" name="Rettangolo 1">
            <a:extLst>
              <a:ext uri="{FF2B5EF4-FFF2-40B4-BE49-F238E27FC236}"/>
            </a:extLst>
          </p:cNvPr>
          <p:cNvSpPr/>
          <p:nvPr/>
        </p:nvSpPr>
        <p:spPr>
          <a:xfrm>
            <a:off x="61913" y="3525838"/>
            <a:ext cx="4905375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Atomizzatore M.A.D.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it-IT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Intranasal</a:t>
            </a: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Mucosal</a:t>
            </a: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it-IT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Atomization</a:t>
            </a:r>
            <a:r>
              <a:rPr lang="it-IT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Device)</a:t>
            </a:r>
          </a:p>
        </p:txBody>
      </p:sp>
      <p:cxnSp>
        <p:nvCxnSpPr>
          <p:cNvPr id="23" name="Connettore 2 22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1764506" y="2620369"/>
            <a:ext cx="0" cy="80863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/>
            </a:extLst>
          </p:cNvPr>
          <p:cNvSpPr txBox="1"/>
          <p:nvPr/>
        </p:nvSpPr>
        <p:spPr>
          <a:xfrm>
            <a:off x="227013" y="2898775"/>
            <a:ext cx="1379537" cy="461963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COME?</a:t>
            </a:r>
          </a:p>
        </p:txBody>
      </p:sp>
      <p:cxnSp>
        <p:nvCxnSpPr>
          <p:cNvPr id="30" name="Connettore 2 2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740978" y="5667577"/>
            <a:ext cx="1297074" cy="363778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Segnaposto contenuto 1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2863" y="5456238"/>
            <a:ext cx="2220912" cy="140176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it-IT" altLang="it-IT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ADATTATORE CONICO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it-IT" altLang="it-IT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MORBIDO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it-IT" altLang="it-IT" sz="200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si adatta alla narice</a:t>
            </a:r>
            <a:endParaRPr lang="it-IT" altLang="it-IT" sz="2000">
              <a:sym typeface="Wingdings" pitchFamily="2" charset="2"/>
            </a:endParaRPr>
          </a:p>
        </p:txBody>
      </p:sp>
      <p:cxnSp>
        <p:nvCxnSpPr>
          <p:cNvPr id="38" name="Connettore 2 37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V="1">
            <a:off x="4010026" y="5307511"/>
            <a:ext cx="861786" cy="669359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Segnaposto contenuto 1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541838" y="4378325"/>
            <a:ext cx="3094037" cy="1538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ATOMIZZATORE SPRAY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Dispositivo di   capillarizzazione che atomizza la soluzione in particelle tra 30-100 micron</a:t>
            </a:r>
          </a:p>
        </p:txBody>
      </p:sp>
      <p:cxnSp>
        <p:nvCxnSpPr>
          <p:cNvPr id="44" name="Connettore 2 43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>
            <a:off x="6096000" y="5874564"/>
            <a:ext cx="0" cy="4319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ettangolo 44">
            <a:extLst>
              <a:ext uri="{FF2B5EF4-FFF2-40B4-BE49-F238E27FC236}"/>
            </a:extLst>
          </p:cNvPr>
          <p:cNvSpPr/>
          <p:nvPr/>
        </p:nvSpPr>
        <p:spPr>
          <a:xfrm>
            <a:off x="4010025" y="6223000"/>
            <a:ext cx="4191000" cy="70802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00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Dimensioni ideali per un immediato assorbimento mucosale nasale</a:t>
            </a:r>
            <a:endParaRPr lang="it-IT" altLang="it-IT" sz="2000"/>
          </a:p>
        </p:txBody>
      </p:sp>
      <p:sp>
        <p:nvSpPr>
          <p:cNvPr id="49" name="Segnaposto contenuto 1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-36513" y="4405313"/>
            <a:ext cx="1416051" cy="6540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it-IT" altLang="it-IT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Raccordo con siringa</a:t>
            </a:r>
            <a:endParaRPr lang="it-IT" altLang="it-IT" sz="2000">
              <a:sym typeface="Wingdings" pitchFamily="2" charset="2"/>
            </a:endParaRPr>
          </a:p>
        </p:txBody>
      </p:sp>
      <p:cxnSp>
        <p:nvCxnSpPr>
          <p:cNvPr id="50" name="Connettore 2 49">
            <a:extLst>
              <a:ext uri="{FF2B5EF4-FFF2-40B4-BE49-F238E27FC236}"/>
            </a:extLst>
          </p:cNvPr>
          <p:cNvCxnSpPr>
            <a:cxnSpLocks/>
          </p:cNvCxnSpPr>
          <p:nvPr/>
        </p:nvCxnSpPr>
        <p:spPr>
          <a:xfrm flipH="1">
            <a:off x="1286455" y="4827587"/>
            <a:ext cx="479697" cy="0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7" name="Immagine 5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5"/>
          <a:srcRect t="14186"/>
          <a:stretch/>
        </p:blipFill>
        <p:spPr>
          <a:xfrm>
            <a:off x="7622090" y="4075437"/>
            <a:ext cx="2070823" cy="170037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8" name="Rettangolo con angoli arrotondati 57">
            <a:extLst>
              <a:ext uri="{FF2B5EF4-FFF2-40B4-BE49-F238E27FC236}"/>
            </a:extLst>
          </p:cNvPr>
          <p:cNvSpPr/>
          <p:nvPr/>
        </p:nvSpPr>
        <p:spPr>
          <a:xfrm>
            <a:off x="4458753" y="1313318"/>
            <a:ext cx="7619797" cy="23044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2000" b="1">
                <a:solidFill>
                  <a:srgbClr val="FF0000"/>
                </a:solidFill>
                <a:sym typeface="Wingdings" pitchFamily="2" charset="2"/>
              </a:rPr>
              <a:t>Aspirare eventuali secrezioni nasali prima di procedere!!!</a:t>
            </a:r>
            <a:endParaRPr lang="it-IT" altLang="it-IT" sz="2000">
              <a:solidFill>
                <a:srgbClr val="504E4E"/>
              </a:solidFill>
            </a:endParaRP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2000">
                <a:solidFill>
                  <a:srgbClr val="504E4E"/>
                </a:solidFill>
              </a:rPr>
              <a:t>Volume max: </a:t>
            </a:r>
            <a:r>
              <a:rPr lang="it-IT" altLang="it-IT" sz="2000" b="1">
                <a:solidFill>
                  <a:srgbClr val="FF0000"/>
                </a:solidFill>
              </a:rPr>
              <a:t>1 ml per narice </a:t>
            </a:r>
            <a:r>
              <a:rPr lang="it-IT" altLang="it-IT" sz="2000">
                <a:solidFill>
                  <a:srgbClr val="504E4E"/>
                </a:solidFill>
              </a:rPr>
              <a:t>(quantità superiori riempiono le cavità nasali </a:t>
            </a:r>
            <a:r>
              <a:rPr lang="it-IT" altLang="it-IT" sz="2000">
                <a:solidFill>
                  <a:srgbClr val="504E4E"/>
                </a:solidFill>
                <a:sym typeface="Wingdings" pitchFamily="2" charset="2"/>
              </a:rPr>
              <a:t> </a:t>
            </a:r>
            <a:r>
              <a:rPr lang="it-IT" altLang="it-IT" sz="2000">
                <a:solidFill>
                  <a:srgbClr val="504E4E"/>
                </a:solidFill>
              </a:rPr>
              <a:t>vengono ingerite </a:t>
            </a:r>
            <a:r>
              <a:rPr lang="it-IT" altLang="it-IT" sz="2000">
                <a:solidFill>
                  <a:srgbClr val="504E4E"/>
                </a:solidFill>
                <a:sym typeface="Wingdings" pitchFamily="2" charset="2"/>
              </a:rPr>
              <a:t> cinetica farmaco per os</a:t>
            </a:r>
            <a:r>
              <a:rPr lang="it-IT" altLang="it-IT" sz="2000">
                <a:solidFill>
                  <a:srgbClr val="504E4E"/>
                </a:solidFill>
              </a:rPr>
              <a:t>) </a:t>
            </a:r>
            <a:r>
              <a:rPr lang="it-IT" altLang="it-IT" sz="2000">
                <a:solidFill>
                  <a:srgbClr val="504E4E"/>
                </a:solidFill>
                <a:sym typeface="Wingdings" pitchFamily="2" charset="2"/>
              </a:rPr>
              <a:t> se necessario dosaggio maggiore, seconda dose dopo 10 minuti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it-IT" altLang="it-IT" sz="2000">
                <a:solidFill>
                  <a:srgbClr val="504E4E"/>
                </a:solidFill>
              </a:rPr>
              <a:t>Controindicazioni: traumi nasali ed alterazioni evidenti dell’anatomia nasale</a:t>
            </a:r>
            <a:endParaRPr lang="it-IT" altLang="it-IT" sz="2000" b="1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59" name="Immagine 5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58" y="854427"/>
            <a:ext cx="1353746" cy="117708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34" grpId="0"/>
      <p:bldP spid="42" grpId="0"/>
      <p:bldP spid="45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title="Layout titolo e contenuto con grafico"/>
          <p:cNvSpPr>
            <a:spLocks noGrp="1"/>
          </p:cNvSpPr>
          <p:nvPr>
            <p:ph type="title"/>
          </p:nvPr>
        </p:nvSpPr>
        <p:spPr>
          <a:xfrm>
            <a:off x="217488" y="-96838"/>
            <a:ext cx="9029700" cy="10906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ADRENALINA</a:t>
            </a:r>
          </a:p>
        </p:txBody>
      </p:sp>
      <p:pic>
        <p:nvPicPr>
          <p:cNvPr id="5" name="Immagine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99" y="2153082"/>
            <a:ext cx="2823749" cy="2061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Ovale 6">
            <a:extLst>
              <a:ext uri="{FF2B5EF4-FFF2-40B4-BE49-F238E27FC236}"/>
            </a:extLst>
          </p:cNvPr>
          <p:cNvSpPr/>
          <p:nvPr/>
        </p:nvSpPr>
        <p:spPr>
          <a:xfrm>
            <a:off x="394131" y="1488694"/>
            <a:ext cx="2168386" cy="1038401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ARRESTO CARDIACO</a:t>
            </a:r>
          </a:p>
        </p:txBody>
      </p:sp>
      <p:sp>
        <p:nvSpPr>
          <p:cNvPr id="8" name="Ovale 7">
            <a:extLst>
              <a:ext uri="{FF2B5EF4-FFF2-40B4-BE49-F238E27FC236}"/>
            </a:extLst>
          </p:cNvPr>
          <p:cNvSpPr/>
          <p:nvPr/>
        </p:nvSpPr>
        <p:spPr>
          <a:xfrm>
            <a:off x="3500807" y="1917330"/>
            <a:ext cx="2315157" cy="1007165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ANAFILASSI</a:t>
            </a:r>
          </a:p>
        </p:txBody>
      </p:sp>
      <p:sp>
        <p:nvSpPr>
          <p:cNvPr id="9" name="Ovale 8">
            <a:extLst>
              <a:ext uri="{FF2B5EF4-FFF2-40B4-BE49-F238E27FC236}"/>
            </a:extLst>
          </p:cNvPr>
          <p:cNvSpPr/>
          <p:nvPr/>
        </p:nvSpPr>
        <p:spPr>
          <a:xfrm>
            <a:off x="3342610" y="3788339"/>
            <a:ext cx="3002354" cy="11006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CROUP SEVERO</a:t>
            </a:r>
          </a:p>
        </p:txBody>
      </p:sp>
      <p:sp>
        <p:nvSpPr>
          <p:cNvPr id="10" name="Ovale 9">
            <a:extLst>
              <a:ext uri="{FF2B5EF4-FFF2-40B4-BE49-F238E27FC236}"/>
            </a:extLst>
          </p:cNvPr>
          <p:cNvSpPr/>
          <p:nvPr/>
        </p:nvSpPr>
        <p:spPr>
          <a:xfrm>
            <a:off x="130935" y="3306677"/>
            <a:ext cx="2963517" cy="1100600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SCOMPENSATO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574675"/>
            <a:ext cx="5392737" cy="598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/>
            </a:extLst>
          </p:cNvPr>
          <p:cNvSpPr txBox="1"/>
          <p:nvPr/>
        </p:nvSpPr>
        <p:spPr>
          <a:xfrm>
            <a:off x="393700" y="868363"/>
            <a:ext cx="5762625" cy="522287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2800" b="1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FIALA 1 mg/1 ml </a:t>
            </a:r>
            <a:r>
              <a:rPr lang="it-IT" altLang="it-IT" sz="2800" b="1">
                <a:solidFill>
                  <a:srgbClr val="52525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diluizione 1:1000</a:t>
            </a:r>
            <a:endParaRPr lang="it-IT" altLang="it-IT" sz="2800" b="1">
              <a:solidFill>
                <a:srgbClr val="52525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/>
            </a:extLst>
          </p:cNvPr>
          <p:cNvSpPr txBox="1"/>
          <p:nvPr/>
        </p:nvSpPr>
        <p:spPr>
          <a:xfrm>
            <a:off x="6751638" y="52388"/>
            <a:ext cx="5273675" cy="522287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FARMACODINAMICA</a:t>
            </a:r>
          </a:p>
        </p:txBody>
      </p:sp>
      <p:sp>
        <p:nvSpPr>
          <p:cNvPr id="12" name="CasellaDiTesto 11">
            <a:extLst>
              <a:ext uri="{FF2B5EF4-FFF2-40B4-BE49-F238E27FC236}"/>
            </a:extLst>
          </p:cNvPr>
          <p:cNvSpPr txBox="1"/>
          <p:nvPr/>
        </p:nvSpPr>
        <p:spPr>
          <a:xfrm>
            <a:off x="1279525" y="5405438"/>
            <a:ext cx="4160838" cy="1200150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Emivita: 2 minuti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Comparsa azione: 1-2 minuti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Durata d’azione: 3-5 minuti</a:t>
            </a:r>
          </a:p>
        </p:txBody>
      </p:sp>
      <p:sp>
        <p:nvSpPr>
          <p:cNvPr id="15379" name="CasellaDiTesto 12"/>
          <p:cNvSpPr txBox="1">
            <a:spLocks noChangeArrowheads="1"/>
          </p:cNvSpPr>
          <p:nvPr/>
        </p:nvSpPr>
        <p:spPr bwMode="auto">
          <a:xfrm>
            <a:off x="6751638" y="6978650"/>
            <a:ext cx="184150" cy="36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843713" y="6564313"/>
            <a:ext cx="5273675" cy="2778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altLang="it-IT" sz="1200"/>
              <a:t>Longo G, Adrenalina: tante vie per tante indicazioni, Medico e bambino, 1997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title="Layout titolo e contenuto con grafico"/>
          <p:cNvSpPr>
            <a:spLocks noGrp="1"/>
          </p:cNvSpPr>
          <p:nvPr>
            <p:ph type="title"/>
          </p:nvPr>
        </p:nvSpPr>
        <p:spPr>
          <a:xfrm>
            <a:off x="211138" y="-73025"/>
            <a:ext cx="9029700" cy="857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ADRENALINA</a:t>
            </a:r>
          </a:p>
        </p:txBody>
      </p:sp>
      <p:sp>
        <p:nvSpPr>
          <p:cNvPr id="17410" name="CasellaDiTesto 12"/>
          <p:cNvSpPr txBox="1">
            <a:spLocks noChangeArrowheads="1"/>
          </p:cNvSpPr>
          <p:nvPr/>
        </p:nvSpPr>
        <p:spPr bwMode="auto">
          <a:xfrm>
            <a:off x="6751638" y="6978650"/>
            <a:ext cx="184150" cy="3683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8" name="Rettangolo con angoli arrotondati 17">
            <a:extLst>
              <a:ext uri="{FF2B5EF4-FFF2-40B4-BE49-F238E27FC236}"/>
            </a:extLst>
          </p:cNvPr>
          <p:cNvSpPr/>
          <p:nvPr/>
        </p:nvSpPr>
        <p:spPr>
          <a:xfrm>
            <a:off x="7076661" y="157208"/>
            <a:ext cx="2606513" cy="533021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CROUP</a:t>
            </a:r>
          </a:p>
        </p:txBody>
      </p:sp>
      <p:sp>
        <p:nvSpPr>
          <p:cNvPr id="14" name="CasellaDiTesto 13">
            <a:extLst>
              <a:ext uri="{FF2B5EF4-FFF2-40B4-BE49-F238E27FC236}"/>
            </a:extLst>
          </p:cNvPr>
          <p:cNvSpPr txBox="1"/>
          <p:nvPr/>
        </p:nvSpPr>
        <p:spPr>
          <a:xfrm>
            <a:off x="-39688" y="690563"/>
            <a:ext cx="5702301" cy="506412"/>
          </a:xfrm>
          <a:prstGeom prst="rect">
            <a:avLst/>
          </a:prstGeom>
          <a:noFill/>
          <a:ln>
            <a:noFill/>
          </a:ln>
        </p:spPr>
        <p:txBody>
          <a:bodyPr anchor="ctr" anchorCtr="1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it-IT" altLang="it-IT" sz="2000" b="1">
                <a:solidFill>
                  <a:srgbClr val="525252"/>
                </a:solidFill>
              </a:rPr>
              <a:t>Effetto anti-edemigeno a livello laringeo</a:t>
            </a:r>
            <a:endParaRPr lang="it-IT" altLang="it-IT" sz="2000" b="1">
              <a:solidFill>
                <a:srgbClr val="525252"/>
              </a:solidFill>
              <a:sym typeface="Wingdings" pitchFamily="2" charset="2"/>
            </a:endParaRPr>
          </a:p>
        </p:txBody>
      </p:sp>
      <p:sp>
        <p:nvSpPr>
          <p:cNvPr id="15" name="Rettangolo 14">
            <a:extLst>
              <a:ext uri="{FF2B5EF4-FFF2-40B4-BE49-F238E27FC236}"/>
            </a:extLst>
          </p:cNvPr>
          <p:cNvSpPr/>
          <p:nvPr/>
        </p:nvSpPr>
        <p:spPr>
          <a:xfrm>
            <a:off x="5322888" y="995363"/>
            <a:ext cx="6454775" cy="8318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b="1"/>
              <a:t>Per via aerosolica nelle forme moderate-severe di CROUP </a:t>
            </a:r>
            <a:r>
              <a:rPr lang="it-IT" altLang="it-IT" sz="2400" b="1" u="sng">
                <a:solidFill>
                  <a:srgbClr val="525252"/>
                </a:solidFill>
              </a:rPr>
              <a:t>(Westley score &gt;5)</a:t>
            </a:r>
            <a:endParaRPr lang="it-IT" altLang="it-IT" sz="2400" u="sng">
              <a:solidFill>
                <a:srgbClr val="525252"/>
              </a:solidFill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531813" y="2892425"/>
            <a:ext cx="42608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ym typeface="Wingdings" pitchFamily="2" charset="2"/>
              </a:rPr>
              <a:t>In letteratura riportati dosaggi variabili</a:t>
            </a:r>
          </a:p>
          <a:p>
            <a:pPr algn="ctr" eaLnBrk="1" hangingPunct="1"/>
            <a:r>
              <a:rPr lang="it-IT" altLang="it-IT" sz="3200" b="1" u="sng">
                <a:solidFill>
                  <a:srgbClr val="FF0000"/>
                </a:solidFill>
                <a:sym typeface="Wingdings" pitchFamily="2" charset="2"/>
              </a:rPr>
              <a:t>0,1 – 0,5 ml/kg/dose</a:t>
            </a:r>
          </a:p>
          <a:p>
            <a:pPr algn="ctr" eaLnBrk="1" hangingPunct="1"/>
            <a:r>
              <a:rPr lang="it-IT" altLang="it-IT" sz="2400" b="1">
                <a:sym typeface="Wingdings" pitchFamily="2" charset="2"/>
              </a:rPr>
              <a:t>per una dose massima di 5 ml</a:t>
            </a:r>
          </a:p>
        </p:txBody>
      </p:sp>
      <p:pic>
        <p:nvPicPr>
          <p:cNvPr id="17417" name="Immagine 21" descr="C:\Users\Roberta\AppData\Local\Microsoft\Windows\INetCache\Content.Word\Croup terap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1933575"/>
            <a:ext cx="6710362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con angoli arrotondati 2">
            <a:extLst>
              <a:ext uri="{FF2B5EF4-FFF2-40B4-BE49-F238E27FC236}"/>
            </a:extLst>
          </p:cNvPr>
          <p:cNvSpPr/>
          <p:nvPr/>
        </p:nvSpPr>
        <p:spPr>
          <a:xfrm>
            <a:off x="5513388" y="4822825"/>
            <a:ext cx="6264275" cy="877888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/>
            </a:extLst>
          </p:cNvPr>
          <p:cNvSpPr/>
          <p:nvPr/>
        </p:nvSpPr>
        <p:spPr>
          <a:xfrm>
            <a:off x="1749287" y="6281530"/>
            <a:ext cx="45719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ttangolo 5">
            <a:extLst>
              <a:ext uri="{FF2B5EF4-FFF2-40B4-BE49-F238E27FC236}"/>
            </a:extLst>
          </p:cNvPr>
          <p:cNvSpPr/>
          <p:nvPr/>
        </p:nvSpPr>
        <p:spPr>
          <a:xfrm>
            <a:off x="2491409" y="5655331"/>
            <a:ext cx="45719" cy="4571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211138" y="4822825"/>
            <a:ext cx="491807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b="1">
                <a:sym typeface="Wingdings" pitchFamily="2" charset="2"/>
              </a:rPr>
              <a:t>Nella pratica clinica, </a:t>
            </a:r>
          </a:p>
          <a:p>
            <a:pPr algn="ctr" eaLnBrk="1" hangingPunct="1"/>
            <a:r>
              <a:rPr lang="it-IT" altLang="it-IT" sz="2400" b="1" u="sng">
                <a:sym typeface="Wingdings" pitchFamily="2" charset="2"/>
              </a:rPr>
              <a:t>1 fl 1:1000 diluita in 3-4 ml di SF</a:t>
            </a:r>
            <a:r>
              <a:rPr lang="it-IT" altLang="it-IT" sz="2400" b="1">
                <a:sym typeface="Wingdings" pitchFamily="2" charset="2"/>
              </a:rPr>
              <a:t>,</a:t>
            </a:r>
          </a:p>
          <a:p>
            <a:pPr algn="ctr" eaLnBrk="1" hangingPunct="1"/>
            <a:r>
              <a:rPr lang="it-IT" altLang="it-IT" sz="2400" b="1">
                <a:sym typeface="Wingdings" pitchFamily="2" charset="2"/>
              </a:rPr>
              <a:t>eventualmente ripetibile</a:t>
            </a:r>
          </a:p>
          <a:p>
            <a:pPr algn="ctr" eaLnBrk="1" hangingPunct="1"/>
            <a:r>
              <a:rPr lang="it-IT" altLang="it-IT" b="1">
                <a:sym typeface="Wingdings" pitchFamily="2" charset="2"/>
              </a:rPr>
              <a:t>(effetto in 10-30’ ma breve)</a:t>
            </a:r>
          </a:p>
        </p:txBody>
      </p:sp>
      <p:sp>
        <p:nvSpPr>
          <p:cNvPr id="19" name="Rettangolo con angoli arrotondati 18">
            <a:extLst>
              <a:ext uri="{FF2B5EF4-FFF2-40B4-BE49-F238E27FC236}"/>
            </a:extLst>
          </p:cNvPr>
          <p:cNvSpPr/>
          <p:nvPr/>
        </p:nvSpPr>
        <p:spPr>
          <a:xfrm>
            <a:off x="696913" y="1744663"/>
            <a:ext cx="3784600" cy="355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solidFill>
                  <a:srgbClr val="FF0000"/>
                </a:solidFill>
              </a:rPr>
              <a:t>Fiala 1 mg/1 ml (1:1000)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19" grpId="0" animBg="1"/>
    </p:bldLst>
  </p:timing>
</p:sld>
</file>

<file path=ppt/theme/theme1.xml><?xml version="1.0" encoding="utf-8"?>
<a:theme xmlns:a="http://schemas.openxmlformats.org/drawingml/2006/main" name="Modello schema nuvole sfum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3665568_TF03460508.potx" id="{1651D39A-72AF-4567-90D8-0CDDA50FF6B5}" vid="{25C9A413-95D3-4F6C-99AE-4E9D8F2F6FE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Diapositive schema nuvole sfumate</Template>
  <TotalTime>2733</TotalTime>
  <Words>2042</Words>
  <Application>Microsoft Office PowerPoint</Application>
  <PresentationFormat>Personalizzato</PresentationFormat>
  <Paragraphs>354</Paragraphs>
  <Slides>23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Calibri</vt:lpstr>
      <vt:lpstr>Arial</vt:lpstr>
      <vt:lpstr>Cambria</vt:lpstr>
      <vt:lpstr>Wingdings</vt:lpstr>
      <vt:lpstr>Modello schema nuvole sfumate</vt:lpstr>
      <vt:lpstr>I principali farmaci dell’urgenza pediatrica: istruzioni d’uso</vt:lpstr>
      <vt:lpstr>SAPERE  - Quale farmaco - A quale paziente - Perché - Quando - Come SOMMINISTRARE  </vt:lpstr>
      <vt:lpstr>Indice</vt:lpstr>
      <vt:lpstr>Vie di somministrazione</vt:lpstr>
      <vt:lpstr>Presentazione standard di PowerPoint</vt:lpstr>
      <vt:lpstr>Vie di somministrazione</vt:lpstr>
      <vt:lpstr>Vie di somministrazione</vt:lpstr>
      <vt:lpstr>ADRENALINA</vt:lpstr>
      <vt:lpstr>ADRENALINA</vt:lpstr>
      <vt:lpstr>ADRENALINA</vt:lpstr>
      <vt:lpstr>ADRENALINA</vt:lpstr>
      <vt:lpstr>ADRENALINA</vt:lpstr>
      <vt:lpstr>INOTROPI/VASOPRESSORI (Adrenalina, Noradrenalina, Dopamina, Dobutamina)</vt:lpstr>
      <vt:lpstr>MIDAZOLAM</vt:lpstr>
      <vt:lpstr>MIDAZOLAM</vt:lpstr>
      <vt:lpstr>MIDAZOLAM</vt:lpstr>
      <vt:lpstr>MIDAZOLAM</vt:lpstr>
      <vt:lpstr>FLUMAZENIL</vt:lpstr>
      <vt:lpstr>ADENOSINA</vt:lpstr>
      <vt:lpstr>ONDANSETRON</vt:lpstr>
      <vt:lpstr>ONDANSETRON</vt:lpstr>
      <vt:lpstr>Nella slide successiva, troverete la bibliografia per rivedere questi e i tanti altri farmaci da ricordare nell’Emergenza-Urgenza Pediatrica!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Roberta Naddei</dc:creator>
  <cp:lastModifiedBy>Claudia Grande</cp:lastModifiedBy>
  <cp:revision>127</cp:revision>
  <dcterms:created xsi:type="dcterms:W3CDTF">2017-10-23T17:00:52Z</dcterms:created>
  <dcterms:modified xsi:type="dcterms:W3CDTF">2017-12-10T09:23:49Z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